
<file path=[Content_Types].xml><?xml version="1.0" encoding="utf-8"?>
<Types xmlns="http://schemas.openxmlformats.org/package/2006/content-types">
  <Default Extension="png" ContentType="image/png"/>
  <Default Extension="wmf" ContentType="image/x-wmf"/>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notesSlides/notesSlide1.xml" ContentType="application/vnd.openxmlformats-officedocument.presentationml.notesSlide+xml"/>
  <Override PartName="/ppt/theme/themeOverride4.xml" ContentType="application/vnd.openxmlformats-officedocument.themeOverride+xml"/>
  <Override PartName="/ppt/charts/chart1.xml" ContentType="application/vnd.openxmlformats-officedocument.drawingml.char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 id="2147483674" r:id="rId3"/>
  </p:sldMasterIdLst>
  <p:notesMasterIdLst>
    <p:notesMasterId r:id="rId76"/>
  </p:notesMasterIdLst>
  <p:handoutMasterIdLst>
    <p:handoutMasterId r:id="rId77"/>
  </p:handoutMasterIdLst>
  <p:sldIdLst>
    <p:sldId id="260" r:id="rId4"/>
    <p:sldId id="261" r:id="rId5"/>
    <p:sldId id="262" r:id="rId6"/>
    <p:sldId id="263" r:id="rId7"/>
    <p:sldId id="264" r:id="rId8"/>
    <p:sldId id="274" r:id="rId9"/>
    <p:sldId id="265" r:id="rId10"/>
    <p:sldId id="275" r:id="rId11"/>
    <p:sldId id="266" r:id="rId12"/>
    <p:sldId id="267" r:id="rId13"/>
    <p:sldId id="268" r:id="rId14"/>
    <p:sldId id="269" r:id="rId15"/>
    <p:sldId id="270" r:id="rId16"/>
    <p:sldId id="272" r:id="rId17"/>
    <p:sldId id="273" r:id="rId18"/>
    <p:sldId id="286" r:id="rId19"/>
    <p:sldId id="302" r:id="rId20"/>
    <p:sldId id="300" r:id="rId21"/>
    <p:sldId id="296" r:id="rId22"/>
    <p:sldId id="297" r:id="rId23"/>
    <p:sldId id="306" r:id="rId24"/>
    <p:sldId id="298" r:id="rId25"/>
    <p:sldId id="299" r:id="rId26"/>
    <p:sldId id="301" r:id="rId27"/>
    <p:sldId id="305" r:id="rId28"/>
    <p:sldId id="303" r:id="rId29"/>
    <p:sldId id="304" r:id="rId30"/>
    <p:sldId id="309" r:id="rId31"/>
    <p:sldId id="308" r:id="rId32"/>
    <p:sldId id="307" r:id="rId33"/>
    <p:sldId id="310" r:id="rId34"/>
    <p:sldId id="313" r:id="rId35"/>
    <p:sldId id="312" r:id="rId36"/>
    <p:sldId id="311" r:id="rId37"/>
    <p:sldId id="315" r:id="rId38"/>
    <p:sldId id="316" r:id="rId39"/>
    <p:sldId id="317" r:id="rId40"/>
    <p:sldId id="319" r:id="rId41"/>
    <p:sldId id="320" r:id="rId42"/>
    <p:sldId id="321" r:id="rId43"/>
    <p:sldId id="318" r:id="rId44"/>
    <p:sldId id="340" r:id="rId45"/>
    <p:sldId id="324" r:id="rId46"/>
    <p:sldId id="325" r:id="rId47"/>
    <p:sldId id="326" r:id="rId48"/>
    <p:sldId id="327" r:id="rId49"/>
    <p:sldId id="328" r:id="rId50"/>
    <p:sldId id="329" r:id="rId51"/>
    <p:sldId id="330" r:id="rId52"/>
    <p:sldId id="331" r:id="rId53"/>
    <p:sldId id="332" r:id="rId54"/>
    <p:sldId id="333" r:id="rId55"/>
    <p:sldId id="334" r:id="rId56"/>
    <p:sldId id="335" r:id="rId57"/>
    <p:sldId id="337" r:id="rId58"/>
    <p:sldId id="338" r:id="rId59"/>
    <p:sldId id="339" r:id="rId60"/>
    <p:sldId id="342" r:id="rId61"/>
    <p:sldId id="346" r:id="rId62"/>
    <p:sldId id="347" r:id="rId63"/>
    <p:sldId id="348" r:id="rId64"/>
    <p:sldId id="345" r:id="rId65"/>
    <p:sldId id="343" r:id="rId66"/>
    <p:sldId id="344" r:id="rId67"/>
    <p:sldId id="349" r:id="rId68"/>
    <p:sldId id="350" r:id="rId69"/>
    <p:sldId id="351" r:id="rId70"/>
    <p:sldId id="352" r:id="rId71"/>
    <p:sldId id="353" r:id="rId72"/>
    <p:sldId id="354" r:id="rId73"/>
    <p:sldId id="355" r:id="rId74"/>
    <p:sldId id="323" r:id="rId75"/>
  </p:sldIdLst>
  <p:sldSz cx="9144000" cy="6858000" type="screen4x3"/>
  <p:notesSz cx="9305925" cy="70199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C734"/>
    <a:srgbClr val="EDA04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90" d="100"/>
          <a:sy n="90" d="100"/>
        </p:scale>
        <p:origin x="-678" y="-24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viewProps" Target="viewProps.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notesMaster" Target="notesMasters/notesMaster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charts/_rels/chart1.xml.rels><?xml version="1.0" encoding="UTF-8" standalone="yes"?>
<Relationships xmlns="http://schemas.openxmlformats.org/package/2006/relationships"><Relationship Id="rId1" Type="http://schemas.openxmlformats.org/officeDocument/2006/relationships/oleObject" Target="file:///\\atlas-csdg.atlas.uiuc.edu\home\leetaru\LAPTOP\Papers\GLOBALNET\PUBLICATIONS\PAPER-FirstMonday\Data\SWB-WebByYear.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WEBBYYEAR!$D$1</c:f>
              <c:strCache>
                <c:ptCount val="1"/>
                <c:pt idx="0">
                  <c:v>%Web</c:v>
                </c:pt>
              </c:strCache>
            </c:strRef>
          </c:tx>
          <c:spPr>
            <a:ln w="57150"/>
          </c:spPr>
          <c:marker>
            <c:symbol val="none"/>
          </c:marker>
          <c:cat>
            <c:numRef>
              <c:f>WEBBYYEAR!$A$11:$A$27</c:f>
              <c:numCache>
                <c:formatCode>General</c:formatCode>
                <c:ptCount val="17"/>
                <c:pt idx="0">
                  <c:v>1994</c:v>
                </c:pt>
                <c:pt idx="1">
                  <c:v>1995</c:v>
                </c:pt>
                <c:pt idx="2">
                  <c:v>1996</c:v>
                </c:pt>
                <c:pt idx="3">
                  <c:v>1997</c:v>
                </c:pt>
                <c:pt idx="4">
                  <c:v>1998</c:v>
                </c:pt>
                <c:pt idx="5">
                  <c:v>1999</c:v>
                </c:pt>
                <c:pt idx="6">
                  <c:v>2000</c:v>
                </c:pt>
                <c:pt idx="7">
                  <c:v>2001</c:v>
                </c:pt>
                <c:pt idx="8">
                  <c:v>2002</c:v>
                </c:pt>
                <c:pt idx="9">
                  <c:v>2003</c:v>
                </c:pt>
                <c:pt idx="10">
                  <c:v>2004</c:v>
                </c:pt>
                <c:pt idx="11">
                  <c:v>2005</c:v>
                </c:pt>
                <c:pt idx="12">
                  <c:v>2006</c:v>
                </c:pt>
                <c:pt idx="13">
                  <c:v>2007</c:v>
                </c:pt>
                <c:pt idx="14">
                  <c:v>2008</c:v>
                </c:pt>
                <c:pt idx="15">
                  <c:v>2009</c:v>
                </c:pt>
                <c:pt idx="16">
                  <c:v>2010</c:v>
                </c:pt>
              </c:numCache>
            </c:numRef>
          </c:cat>
          <c:val>
            <c:numRef>
              <c:f>WEBBYYEAR!$D$11:$D$27</c:f>
              <c:numCache>
                <c:formatCode>General</c:formatCode>
                <c:ptCount val="17"/>
                <c:pt idx="0">
                  <c:v>0</c:v>
                </c:pt>
                <c:pt idx="1">
                  <c:v>0</c:v>
                </c:pt>
                <c:pt idx="2">
                  <c:v>0.32</c:v>
                </c:pt>
                <c:pt idx="3">
                  <c:v>1.04</c:v>
                </c:pt>
                <c:pt idx="4">
                  <c:v>3.89</c:v>
                </c:pt>
                <c:pt idx="5">
                  <c:v>7.72</c:v>
                </c:pt>
                <c:pt idx="6">
                  <c:v>15.43</c:v>
                </c:pt>
                <c:pt idx="7">
                  <c:v>20.48</c:v>
                </c:pt>
                <c:pt idx="8">
                  <c:v>24.46</c:v>
                </c:pt>
                <c:pt idx="9">
                  <c:v>22.92</c:v>
                </c:pt>
                <c:pt idx="10">
                  <c:v>23.23</c:v>
                </c:pt>
                <c:pt idx="11">
                  <c:v>28.01</c:v>
                </c:pt>
                <c:pt idx="12">
                  <c:v>32.71</c:v>
                </c:pt>
                <c:pt idx="13">
                  <c:v>33.94</c:v>
                </c:pt>
                <c:pt idx="14">
                  <c:v>37.67</c:v>
                </c:pt>
                <c:pt idx="15">
                  <c:v>41.56</c:v>
                </c:pt>
                <c:pt idx="16">
                  <c:v>45.25</c:v>
                </c:pt>
              </c:numCache>
            </c:numRef>
          </c:val>
          <c:smooth val="0"/>
        </c:ser>
        <c:dLbls>
          <c:showLegendKey val="0"/>
          <c:showVal val="0"/>
          <c:showCatName val="0"/>
          <c:showSerName val="0"/>
          <c:showPercent val="0"/>
          <c:showBubbleSize val="0"/>
        </c:dLbls>
        <c:marker val="1"/>
        <c:smooth val="0"/>
        <c:axId val="132868608"/>
        <c:axId val="112089856"/>
      </c:lineChart>
      <c:catAx>
        <c:axId val="132868608"/>
        <c:scaling>
          <c:orientation val="minMax"/>
        </c:scaling>
        <c:delete val="0"/>
        <c:axPos val="b"/>
        <c:numFmt formatCode="General" sourceLinked="1"/>
        <c:majorTickMark val="out"/>
        <c:minorTickMark val="none"/>
        <c:tickLblPos val="nextTo"/>
        <c:txPr>
          <a:bodyPr rot="-5400000" vert="horz"/>
          <a:lstStyle/>
          <a:p>
            <a:pPr>
              <a:defRPr/>
            </a:pPr>
            <a:endParaRPr lang="en-US"/>
          </a:p>
        </c:txPr>
        <c:crossAx val="112089856"/>
        <c:crosses val="autoZero"/>
        <c:auto val="1"/>
        <c:lblAlgn val="ctr"/>
        <c:lblOffset val="100"/>
        <c:noMultiLvlLbl val="0"/>
      </c:catAx>
      <c:valAx>
        <c:axId val="112089856"/>
        <c:scaling>
          <c:orientation val="minMax"/>
        </c:scaling>
        <c:delete val="0"/>
        <c:axPos val="l"/>
        <c:majorGridlines/>
        <c:numFmt formatCode="General" sourceLinked="1"/>
        <c:majorTickMark val="out"/>
        <c:minorTickMark val="none"/>
        <c:tickLblPos val="nextTo"/>
        <c:crossAx val="132868608"/>
        <c:crosses val="autoZero"/>
        <c:crossBetween val="between"/>
      </c:valAx>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2568" cy="3509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sz="quarter" idx="1"/>
          </p:nvPr>
        </p:nvSpPr>
        <p:spPr>
          <a:xfrm>
            <a:off x="5271204" y="0"/>
            <a:ext cx="4032568" cy="350996"/>
          </a:xfrm>
          <a:prstGeom prst="rect">
            <a:avLst/>
          </a:prstGeom>
        </p:spPr>
        <p:txBody>
          <a:bodyPr vert="horz" lIns="93287" tIns="46644" rIns="93287" bIns="46644" rtlCol="0"/>
          <a:lstStyle>
            <a:lvl1pPr algn="r">
              <a:defRPr sz="1200"/>
            </a:lvl1pPr>
          </a:lstStyle>
          <a:p>
            <a:fld id="{E1F7F703-DB9A-4E2D-AB0B-AB73F08ECB82}" type="datetimeFigureOut">
              <a:rPr lang="en-US" smtClean="0"/>
              <a:t>4/24/2014</a:t>
            </a:fld>
            <a:endParaRPr lang="en-US"/>
          </a:p>
        </p:txBody>
      </p:sp>
      <p:sp>
        <p:nvSpPr>
          <p:cNvPr id="4" name="Footer Placeholder 3"/>
          <p:cNvSpPr>
            <a:spLocks noGrp="1"/>
          </p:cNvSpPr>
          <p:nvPr>
            <p:ph type="ftr" sz="quarter" idx="2"/>
          </p:nvPr>
        </p:nvSpPr>
        <p:spPr>
          <a:xfrm>
            <a:off x="0" y="6667711"/>
            <a:ext cx="4032568" cy="350996"/>
          </a:xfrm>
          <a:prstGeom prst="rect">
            <a:avLst/>
          </a:prstGeom>
        </p:spPr>
        <p:txBody>
          <a:bodyPr vert="horz" lIns="93287" tIns="46644" rIns="93287" bIns="46644" rtlCol="0" anchor="b"/>
          <a:lstStyle>
            <a:lvl1pPr algn="l">
              <a:defRPr sz="1200"/>
            </a:lvl1pPr>
          </a:lstStyle>
          <a:p>
            <a:endParaRPr lang="en-US"/>
          </a:p>
        </p:txBody>
      </p:sp>
      <p:sp>
        <p:nvSpPr>
          <p:cNvPr id="5" name="Slide Number Placeholder 4"/>
          <p:cNvSpPr>
            <a:spLocks noGrp="1"/>
          </p:cNvSpPr>
          <p:nvPr>
            <p:ph type="sldNum" sz="quarter" idx="3"/>
          </p:nvPr>
        </p:nvSpPr>
        <p:spPr>
          <a:xfrm>
            <a:off x="5271204" y="6667711"/>
            <a:ext cx="4032568" cy="350996"/>
          </a:xfrm>
          <a:prstGeom prst="rect">
            <a:avLst/>
          </a:prstGeom>
        </p:spPr>
        <p:txBody>
          <a:bodyPr vert="horz" lIns="93287" tIns="46644" rIns="93287" bIns="46644" rtlCol="0" anchor="b"/>
          <a:lstStyle>
            <a:lvl1pPr algn="r">
              <a:defRPr sz="1200"/>
            </a:lvl1pPr>
          </a:lstStyle>
          <a:p>
            <a:fld id="{836E841D-1926-49C4-99F1-4DDAE857BFE8}" type="slidenum">
              <a:rPr lang="en-US" smtClean="0"/>
              <a:t>‹#›</a:t>
            </a:fld>
            <a:endParaRPr lang="en-US"/>
          </a:p>
        </p:txBody>
      </p:sp>
    </p:spTree>
    <p:extLst>
      <p:ext uri="{BB962C8B-B14F-4D97-AF65-F5344CB8AC3E}">
        <p14:creationId xmlns:p14="http://schemas.microsoft.com/office/powerpoint/2010/main" val="159545999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32568" cy="350996"/>
          </a:xfrm>
          <a:prstGeom prst="rect">
            <a:avLst/>
          </a:prstGeom>
        </p:spPr>
        <p:txBody>
          <a:bodyPr vert="horz" lIns="93287" tIns="46644" rIns="93287" bIns="46644" rtlCol="0"/>
          <a:lstStyle>
            <a:lvl1pPr algn="l">
              <a:defRPr sz="1200"/>
            </a:lvl1pPr>
          </a:lstStyle>
          <a:p>
            <a:endParaRPr lang="en-US"/>
          </a:p>
        </p:txBody>
      </p:sp>
      <p:sp>
        <p:nvSpPr>
          <p:cNvPr id="3" name="Date Placeholder 2"/>
          <p:cNvSpPr>
            <a:spLocks noGrp="1"/>
          </p:cNvSpPr>
          <p:nvPr>
            <p:ph type="dt" idx="1"/>
          </p:nvPr>
        </p:nvSpPr>
        <p:spPr>
          <a:xfrm>
            <a:off x="5271204" y="0"/>
            <a:ext cx="4032568" cy="350996"/>
          </a:xfrm>
          <a:prstGeom prst="rect">
            <a:avLst/>
          </a:prstGeom>
        </p:spPr>
        <p:txBody>
          <a:bodyPr vert="horz" lIns="93287" tIns="46644" rIns="93287" bIns="46644" rtlCol="0"/>
          <a:lstStyle>
            <a:lvl1pPr algn="r">
              <a:defRPr sz="1200"/>
            </a:lvl1pPr>
          </a:lstStyle>
          <a:p>
            <a:fld id="{B556DCD1-F2E5-A04B-9241-ADE261E4481A}" type="datetimeFigureOut">
              <a:rPr lang="en-US" smtClean="0"/>
              <a:t>4/24/2014</a:t>
            </a:fld>
            <a:endParaRPr lang="en-US"/>
          </a:p>
        </p:txBody>
      </p:sp>
      <p:sp>
        <p:nvSpPr>
          <p:cNvPr id="4" name="Slide Image Placeholder 3"/>
          <p:cNvSpPr>
            <a:spLocks noGrp="1" noRot="1" noChangeAspect="1"/>
          </p:cNvSpPr>
          <p:nvPr>
            <p:ph type="sldImg" idx="2"/>
          </p:nvPr>
        </p:nvSpPr>
        <p:spPr>
          <a:xfrm>
            <a:off x="2898775" y="527050"/>
            <a:ext cx="3508375" cy="2632075"/>
          </a:xfrm>
          <a:prstGeom prst="rect">
            <a:avLst/>
          </a:prstGeom>
          <a:noFill/>
          <a:ln w="12700">
            <a:solidFill>
              <a:prstClr val="black"/>
            </a:solidFill>
          </a:ln>
        </p:spPr>
        <p:txBody>
          <a:bodyPr vert="horz" lIns="93287" tIns="46644" rIns="93287" bIns="46644" rtlCol="0" anchor="ctr"/>
          <a:lstStyle/>
          <a:p>
            <a:endParaRPr lang="en-US"/>
          </a:p>
        </p:txBody>
      </p:sp>
      <p:sp>
        <p:nvSpPr>
          <p:cNvPr id="5" name="Notes Placeholder 4"/>
          <p:cNvSpPr>
            <a:spLocks noGrp="1"/>
          </p:cNvSpPr>
          <p:nvPr>
            <p:ph type="body" sz="quarter" idx="3"/>
          </p:nvPr>
        </p:nvSpPr>
        <p:spPr>
          <a:xfrm>
            <a:off x="930593" y="3334465"/>
            <a:ext cx="7444740" cy="3158966"/>
          </a:xfrm>
          <a:prstGeom prst="rect">
            <a:avLst/>
          </a:prstGeom>
        </p:spPr>
        <p:txBody>
          <a:bodyPr vert="horz" lIns="93287" tIns="46644" rIns="93287" bIns="4664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667711"/>
            <a:ext cx="4032568" cy="350996"/>
          </a:xfrm>
          <a:prstGeom prst="rect">
            <a:avLst/>
          </a:prstGeom>
        </p:spPr>
        <p:txBody>
          <a:bodyPr vert="horz" lIns="93287" tIns="46644" rIns="93287" bIns="46644" rtlCol="0" anchor="b"/>
          <a:lstStyle>
            <a:lvl1pPr algn="l">
              <a:defRPr sz="1200"/>
            </a:lvl1pPr>
          </a:lstStyle>
          <a:p>
            <a:endParaRPr lang="en-US"/>
          </a:p>
        </p:txBody>
      </p:sp>
      <p:sp>
        <p:nvSpPr>
          <p:cNvPr id="7" name="Slide Number Placeholder 6"/>
          <p:cNvSpPr>
            <a:spLocks noGrp="1"/>
          </p:cNvSpPr>
          <p:nvPr>
            <p:ph type="sldNum" sz="quarter" idx="5"/>
          </p:nvPr>
        </p:nvSpPr>
        <p:spPr>
          <a:xfrm>
            <a:off x="5271204" y="6667711"/>
            <a:ext cx="4032568" cy="350996"/>
          </a:xfrm>
          <a:prstGeom prst="rect">
            <a:avLst/>
          </a:prstGeom>
        </p:spPr>
        <p:txBody>
          <a:bodyPr vert="horz" lIns="93287" tIns="46644" rIns="93287" bIns="46644" rtlCol="0" anchor="b"/>
          <a:lstStyle>
            <a:lvl1pPr algn="r">
              <a:defRPr sz="1200"/>
            </a:lvl1pPr>
          </a:lstStyle>
          <a:p>
            <a:fld id="{847BE54A-F7B1-7E46-9A51-E75A5A4A1282}" type="slidenum">
              <a:rPr lang="en-US" smtClean="0"/>
              <a:t>‹#›</a:t>
            </a:fld>
            <a:endParaRPr lang="en-US"/>
          </a:p>
        </p:txBody>
      </p:sp>
    </p:spTree>
    <p:extLst>
      <p:ext uri="{BB962C8B-B14F-4D97-AF65-F5344CB8AC3E}">
        <p14:creationId xmlns:p14="http://schemas.microsoft.com/office/powerpoint/2010/main" val="37209261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r-project.org/"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groups.google.com/forum/#%21forum/gdelt-daily-global-trend-report---material-conflict"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groups.google.com/forum/#%21forum/gdelt-daily-global-trend-report---material-conflict"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groups.google.com/forum/#%21forum/gdelt-daily-global-trend-report---material-conflict" TargetMode="External"/><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8775" y="527050"/>
            <a:ext cx="3508375" cy="2632075"/>
          </a:xfrm>
        </p:spPr>
      </p:sp>
      <p:sp>
        <p:nvSpPr>
          <p:cNvPr id="3" name="Notes Placeholder 2"/>
          <p:cNvSpPr>
            <a:spLocks noGrp="1"/>
          </p:cNvSpPr>
          <p:nvPr>
            <p:ph type="body" idx="1"/>
          </p:nvPr>
        </p:nvSpPr>
        <p:spPr/>
        <p:txBody>
          <a:bodyPr/>
          <a:lstStyle/>
          <a:p>
            <a:pPr marL="178446" indent="-178446">
              <a:buFont typeface="Arial" pitchFamily="34" charset="0"/>
              <a:buChar char="•"/>
            </a:pPr>
            <a:r>
              <a:rPr lang="en-US" dirty="0"/>
              <a:t>Fast forward to today and we’ve reached an incredible point in human history.</a:t>
            </a:r>
          </a:p>
        </p:txBody>
      </p:sp>
      <p:sp>
        <p:nvSpPr>
          <p:cNvPr id="4" name="Slide Number Placeholder 3"/>
          <p:cNvSpPr>
            <a:spLocks noGrp="1"/>
          </p:cNvSpPr>
          <p:nvPr>
            <p:ph type="sldNum" sz="quarter" idx="10"/>
          </p:nvPr>
        </p:nvSpPr>
        <p:spPr/>
        <p:txBody>
          <a:bodyPr/>
          <a:lstStyle/>
          <a:p>
            <a:fld id="{7283869A-5DBD-4B5C-BA14-256EA44D4D1D}" type="slidenum">
              <a:rPr lang="en-US" smtClean="0"/>
              <a:t>9</a:t>
            </a:fld>
            <a:endParaRPr lang="en-US"/>
          </a:p>
        </p:txBody>
      </p:sp>
    </p:spTree>
    <p:extLst>
      <p:ext uri="{BB962C8B-B14F-4D97-AF65-F5344CB8AC3E}">
        <p14:creationId xmlns:p14="http://schemas.microsoft.com/office/powerpoint/2010/main" val="2174636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8775" y="527050"/>
            <a:ext cx="3508375" cy="263207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GKG</a:t>
            </a:r>
            <a:r>
              <a:rPr lang="en-US" baseline="0" dirty="0" smtClean="0"/>
              <a:t> can be used to u</a:t>
            </a:r>
            <a:r>
              <a:rPr lang="en-US" dirty="0" smtClean="0"/>
              <a:t>nderstand political and industry influencers, emotion, geography of ideas and discourse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228600" marR="0" indent="-228600" algn="l" defTabSz="914400" rtl="0" eaLnBrk="1" fontAlgn="auto" latinLnBrk="0" hangingPunct="1">
              <a:lnSpc>
                <a:spcPct val="100000"/>
              </a:lnSpc>
              <a:spcBef>
                <a:spcPts val="0"/>
              </a:spcBef>
              <a:spcAft>
                <a:spcPts val="0"/>
              </a:spcAft>
              <a:buClrTx/>
              <a:buSzTx/>
              <a:buFontTx/>
              <a:buAutoNum type="arabicParenBoth"/>
              <a:tabLst/>
              <a:defRPr/>
            </a:pPr>
            <a:r>
              <a:rPr lang="en-US" dirty="0" smtClean="0"/>
              <a:t>This diagram is ove</a:t>
            </a:r>
            <a:r>
              <a:rPr lang="en-US" baseline="0" dirty="0" smtClean="0"/>
              <a:t>r every person mentioned in the global news media in 2013.</a:t>
            </a:r>
          </a:p>
          <a:p>
            <a:pPr marL="228600" marR="0" indent="-228600" algn="l" defTabSz="914400" rtl="0" eaLnBrk="1" fontAlgn="auto" latinLnBrk="0" hangingPunct="1">
              <a:lnSpc>
                <a:spcPct val="100000"/>
              </a:lnSpc>
              <a:spcBef>
                <a:spcPts val="0"/>
              </a:spcBef>
              <a:spcAft>
                <a:spcPts val="0"/>
              </a:spcAft>
              <a:buClrTx/>
              <a:buSzTx/>
              <a:buFontTx/>
              <a:buAutoNum type="arabicParenBoth"/>
              <a:tabLst/>
              <a:defRPr/>
            </a:pPr>
            <a:r>
              <a:rPr lang="en-US" dirty="0" smtClean="0"/>
              <a:t>Here is an example of building a network diagram over the</a:t>
            </a:r>
            <a:r>
              <a:rPr lang="en-US" baseline="0" dirty="0" smtClean="0"/>
              <a:t> Nigerian Oil &amp; Gas </a:t>
            </a:r>
            <a:r>
              <a:rPr lang="en-US" dirty="0" smtClean="0"/>
              <a:t>industry.</a:t>
            </a:r>
          </a:p>
          <a:p>
            <a:pPr marL="228600" marR="0" indent="-228600" algn="l" defTabSz="914400" rtl="0" eaLnBrk="1" fontAlgn="auto" latinLnBrk="0" hangingPunct="1">
              <a:lnSpc>
                <a:spcPct val="100000"/>
              </a:lnSpc>
              <a:spcBef>
                <a:spcPts val="0"/>
              </a:spcBef>
              <a:spcAft>
                <a:spcPts val="0"/>
              </a:spcAft>
              <a:buClrTx/>
              <a:buSzTx/>
              <a:buFontTx/>
              <a:buAutoNum type="arabicParenBoth"/>
              <a:tabLst/>
              <a:defRPr/>
            </a:pPr>
            <a:r>
              <a:rPr lang="en-US" dirty="0" smtClean="0"/>
              <a:t>Here is a diagram of</a:t>
            </a:r>
            <a:r>
              <a:rPr lang="en-US" baseline="0" dirty="0" smtClean="0"/>
              <a:t> every person mentioned in global coverage of Snowden and </a:t>
            </a:r>
            <a:r>
              <a:rPr lang="en-US" baseline="0" dirty="0" err="1" smtClean="0"/>
              <a:t>Wikileaks</a:t>
            </a:r>
            <a:r>
              <a:rPr lang="en-US" baseline="0" dirty="0" smtClean="0"/>
              <a:t> in 2013.  We can see the key communities of people.  A core finding here is that Snowden is displacing </a:t>
            </a:r>
            <a:r>
              <a:rPr lang="en-US" baseline="0" dirty="0" err="1" smtClean="0"/>
              <a:t>Wikileaks</a:t>
            </a:r>
            <a:r>
              <a:rPr lang="en-US" baseline="0" dirty="0" smtClean="0"/>
              <a:t> and becoming the key center point of global discussion of government leaking.</a:t>
            </a:r>
          </a:p>
          <a:p>
            <a:pPr marL="228600" marR="0" indent="-228600" algn="l" defTabSz="914400" rtl="0" eaLnBrk="1" fontAlgn="auto" latinLnBrk="0" hangingPunct="1">
              <a:lnSpc>
                <a:spcPct val="100000"/>
              </a:lnSpc>
              <a:spcBef>
                <a:spcPts val="0"/>
              </a:spcBef>
              <a:spcAft>
                <a:spcPts val="0"/>
              </a:spcAft>
              <a:buClrTx/>
              <a:buSzTx/>
              <a:buFontTx/>
              <a:buAutoNum type="arabicParenBoth"/>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All codebooks, category lists, sample scripts for customization are available from the website.</a:t>
            </a:r>
          </a:p>
        </p:txBody>
      </p:sp>
      <p:sp>
        <p:nvSpPr>
          <p:cNvPr id="4" name="Slide Number Placeholder 3"/>
          <p:cNvSpPr>
            <a:spLocks noGrp="1"/>
          </p:cNvSpPr>
          <p:nvPr>
            <p:ph type="sldNum" sz="quarter" idx="10"/>
          </p:nvPr>
        </p:nvSpPr>
        <p:spPr/>
        <p:txBody>
          <a:bodyPr/>
          <a:lstStyle/>
          <a:p>
            <a:fld id="{B793D632-EE56-47FF-A236-C5CB6DDD6E40}" type="slidenum">
              <a:rPr lang="en-US" smtClean="0"/>
              <a:t>52</a:t>
            </a:fld>
            <a:endParaRPr lang="en-US"/>
          </a:p>
        </p:txBody>
      </p:sp>
    </p:spTree>
    <p:extLst>
      <p:ext uri="{BB962C8B-B14F-4D97-AF65-F5344CB8AC3E}">
        <p14:creationId xmlns:p14="http://schemas.microsoft.com/office/powerpoint/2010/main" val="30901591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8775" y="527050"/>
            <a:ext cx="3508375" cy="2632075"/>
          </a:xfrm>
        </p:spPr>
      </p:sp>
      <p:sp>
        <p:nvSpPr>
          <p:cNvPr id="3" name="Notes Placeholder 2"/>
          <p:cNvSpPr>
            <a:spLocks noGrp="1"/>
          </p:cNvSpPr>
          <p:nvPr>
            <p:ph type="body" idx="1"/>
          </p:nvPr>
        </p:nvSpPr>
        <p:spPr/>
        <p:txBody>
          <a:bodyPr/>
          <a:lstStyle/>
          <a:p>
            <a:r>
              <a:rPr lang="en-US" dirty="0" smtClean="0"/>
              <a:t>Cloud-based online analysis service – 14 tools let you point-and-click and get back visualizations and analyses delivered right to your inbox; formats include .csv, .</a:t>
            </a:r>
            <a:r>
              <a:rPr lang="en-US" dirty="0" err="1" smtClean="0"/>
              <a:t>png</a:t>
            </a:r>
            <a:r>
              <a:rPr lang="en-US" dirty="0" smtClean="0"/>
              <a:t>, .</a:t>
            </a:r>
            <a:r>
              <a:rPr lang="en-US" dirty="0" err="1" smtClean="0"/>
              <a:t>kml</a:t>
            </a:r>
            <a:r>
              <a:rPr lang="en-US" dirty="0" smtClean="0"/>
              <a:t>, .html, as well as native formats</a:t>
            </a:r>
            <a:r>
              <a:rPr lang="en-US" baseline="0" dirty="0" smtClean="0"/>
              <a:t> for </a:t>
            </a:r>
            <a:r>
              <a:rPr lang="en-US" baseline="0" dirty="0" err="1" smtClean="0"/>
              <a:t>Gephi</a:t>
            </a:r>
            <a:r>
              <a:rPr lang="en-US" baseline="0" dirty="0" smtClean="0"/>
              <a:t>, </a:t>
            </a:r>
            <a:r>
              <a:rPr lang="en-US" baseline="0" dirty="0" err="1" smtClean="0"/>
              <a:t>Graphviz</a:t>
            </a:r>
            <a:r>
              <a:rPr lang="en-US" baseline="0" dirty="0" smtClean="0"/>
              <a:t>, etc.</a:t>
            </a:r>
            <a:endParaRPr lang="en-US" dirty="0" smtClean="0"/>
          </a:p>
          <a:p>
            <a:r>
              <a:rPr lang="en-US" dirty="0" smtClean="0"/>
              <a:t>PERL, Google Big Query, </a:t>
            </a:r>
            <a:r>
              <a:rPr lang="en-US" dirty="0" err="1" smtClean="0"/>
              <a:t>GraphViz</a:t>
            </a:r>
            <a:r>
              <a:rPr lang="en-US" dirty="0" smtClean="0"/>
              <a:t>, Google Maps, .</a:t>
            </a:r>
            <a:r>
              <a:rPr lang="en-US" dirty="0" err="1" smtClean="0"/>
              <a:t>js</a:t>
            </a:r>
            <a:r>
              <a:rPr lang="en-US" dirty="0" smtClean="0"/>
              <a:t>, R, sigma.js, </a:t>
            </a:r>
            <a:r>
              <a:rPr lang="en-US" dirty="0" err="1" smtClean="0"/>
              <a:t>Gephi</a:t>
            </a:r>
            <a:r>
              <a:rPr lang="en-US" dirty="0" smtClean="0"/>
              <a:t>, </a:t>
            </a:r>
            <a:r>
              <a:rPr lang="en-US" dirty="0" err="1" smtClean="0"/>
              <a:t>Gephi</a:t>
            </a:r>
            <a:r>
              <a:rPr lang="en-US" baseline="0" dirty="0" smtClean="0"/>
              <a:t> Toolkit, R ‘</a:t>
            </a:r>
            <a:r>
              <a:rPr lang="en-US" baseline="0" dirty="0" err="1" smtClean="0"/>
              <a:t>wordcloud</a:t>
            </a:r>
            <a:r>
              <a:rPr lang="en-US" baseline="0" dirty="0" smtClean="0"/>
              <a:t>’</a:t>
            </a:r>
            <a:endParaRPr lang="en-US" dirty="0" smtClean="0"/>
          </a:p>
          <a:p>
            <a:r>
              <a:rPr lang="en-US" sz="1200" dirty="0" smtClean="0">
                <a:effectLst/>
              </a:rPr>
              <a:t>R Package GDELT Tools</a:t>
            </a:r>
          </a:p>
          <a:p>
            <a:r>
              <a:rPr lang="en-US" dirty="0" err="1" smtClean="0"/>
              <a:t>GDELTtools</a:t>
            </a:r>
            <a:r>
              <a:rPr lang="en-US" dirty="0" smtClean="0"/>
              <a:t> is a package for the </a:t>
            </a:r>
            <a:r>
              <a:rPr lang="en-US" dirty="0" smtClean="0">
                <a:hlinkClick r:id="rId3"/>
              </a:rPr>
              <a:t>R statistical package</a:t>
            </a:r>
            <a:r>
              <a:rPr lang="en-US" dirty="0" smtClean="0"/>
              <a:t> that makes it easy to download all or some of the GDELT event data, subset it on different variables, and normalize it to make valid time series analysis easier.  The latest version 1.2 supports the new GDELT server and adds several new features.  The new </a:t>
            </a:r>
            <a:r>
              <a:rPr lang="en-US" dirty="0" err="1" smtClean="0"/>
              <a:t>GetAllOfGDELT</a:t>
            </a:r>
            <a:r>
              <a:rPr lang="en-US" dirty="0" smtClean="0"/>
              <a:t> function makes it trivial to download and update your local version of the entire data set.  </a:t>
            </a:r>
            <a:endParaRPr lang="en-US" sz="1200" dirty="0" smtClean="0">
              <a:effectLst/>
            </a:endParaRPr>
          </a:p>
          <a:p>
            <a:endParaRPr lang="en-US" sz="1200" dirty="0" smtClean="0">
              <a:effectLst/>
            </a:endParaRPr>
          </a:p>
          <a:p>
            <a:r>
              <a:rPr lang="en-US" sz="1200" dirty="0" smtClean="0">
                <a:effectLst/>
              </a:rPr>
              <a:t>Free visualization tools like </a:t>
            </a:r>
            <a:r>
              <a:rPr lang="en-US" sz="1200" dirty="0" err="1" smtClean="0">
                <a:effectLst/>
              </a:rPr>
              <a:t>Mapbox</a:t>
            </a:r>
            <a:r>
              <a:rPr lang="en-US" sz="1200" dirty="0" smtClean="0">
                <a:effectLst/>
              </a:rPr>
              <a:t>, </a:t>
            </a:r>
            <a:r>
              <a:rPr lang="en-US" sz="1200" dirty="0" err="1" smtClean="0">
                <a:effectLst/>
              </a:rPr>
              <a:t>Cartodb</a:t>
            </a:r>
            <a:r>
              <a:rPr lang="en-US" sz="1200" dirty="0" smtClean="0">
                <a:effectLst/>
              </a:rPr>
              <a:t>,</a:t>
            </a:r>
            <a:r>
              <a:rPr lang="en-US" sz="1200" baseline="0" dirty="0" smtClean="0">
                <a:effectLst/>
              </a:rPr>
              <a:t> Data Driven Documents (D3), etc.</a:t>
            </a:r>
            <a:endParaRPr lang="en-US" dirty="0"/>
          </a:p>
        </p:txBody>
      </p:sp>
      <p:sp>
        <p:nvSpPr>
          <p:cNvPr id="4" name="Slide Number Placeholder 3"/>
          <p:cNvSpPr>
            <a:spLocks noGrp="1"/>
          </p:cNvSpPr>
          <p:nvPr>
            <p:ph type="sldNum" sz="quarter" idx="10"/>
          </p:nvPr>
        </p:nvSpPr>
        <p:spPr/>
        <p:txBody>
          <a:bodyPr/>
          <a:lstStyle/>
          <a:p>
            <a:fld id="{B793D632-EE56-47FF-A236-C5CB6DDD6E40}" type="slidenum">
              <a:rPr lang="en-US" smtClean="0"/>
              <a:t>53</a:t>
            </a:fld>
            <a:endParaRPr lang="en-US"/>
          </a:p>
        </p:txBody>
      </p:sp>
    </p:spTree>
    <p:extLst>
      <p:ext uri="{BB962C8B-B14F-4D97-AF65-F5344CB8AC3E}">
        <p14:creationId xmlns:p14="http://schemas.microsoft.com/office/powerpoint/2010/main" val="32033839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8775" y="527050"/>
            <a:ext cx="3508375" cy="263207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Could</a:t>
            </a:r>
            <a:r>
              <a:rPr lang="en-US" baseline="0" dirty="0" smtClean="0"/>
              <a:t> we create the ultimate dashboard – a room full of displays that tell us everything happening in the world, as it happens, who is involved, and how the world is reacting to it, all in </a:t>
            </a:r>
            <a:r>
              <a:rPr lang="en-US" baseline="0" dirty="0" err="1" smtClean="0"/>
              <a:t>realtime</a:t>
            </a:r>
            <a:r>
              <a:rPr lang="en-US" baseline="0" dirty="0" smtClean="0"/>
              <a:t>?</a:t>
            </a:r>
            <a:endParaRPr lang="en-US" dirty="0" smtClean="0"/>
          </a:p>
          <a:p>
            <a:endParaRPr lang="en-US" dirty="0"/>
          </a:p>
        </p:txBody>
      </p:sp>
      <p:sp>
        <p:nvSpPr>
          <p:cNvPr id="4" name="Slide Number Placeholder 3"/>
          <p:cNvSpPr>
            <a:spLocks noGrp="1"/>
          </p:cNvSpPr>
          <p:nvPr>
            <p:ph type="sldNum" sz="quarter" idx="10"/>
          </p:nvPr>
        </p:nvSpPr>
        <p:spPr/>
        <p:txBody>
          <a:bodyPr/>
          <a:lstStyle/>
          <a:p>
            <a:fld id="{B793D632-EE56-47FF-A236-C5CB6DDD6E40}"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2949469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8775" y="527050"/>
            <a:ext cx="3508375" cy="263207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Sophisticated algorithms read</a:t>
            </a:r>
            <a:r>
              <a:rPr lang="en-US" baseline="0" dirty="0" smtClean="0"/>
              <a:t> a news article and translate the blob of text into a spreadsheet listing all of the events mentioned in the article, along with </a:t>
            </a:r>
            <a:r>
              <a:rPr lang="en-US" baseline="0" dirty="0" err="1" smtClean="0"/>
              <a:t>mappable</a:t>
            </a:r>
            <a:r>
              <a:rPr lang="en-US" baseline="0" dirty="0" smtClean="0"/>
              <a:t> coordinates where the event took place, allowing you to take a pile of news articles about unrest in Egypt and literally put the events they describe onto a map and do this in </a:t>
            </a:r>
            <a:r>
              <a:rPr lang="en-US" baseline="0" dirty="0" err="1" smtClean="0"/>
              <a:t>realtime</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Events are coded to the resolution of the news article</a:t>
            </a:r>
            <a:r>
              <a:rPr lang="en-US" baseline="0" dirty="0" smtClean="0"/>
              <a:t> – here is a map of Cairo showing the Egyptian unrest is coded to buildings and major landmarks, providing a high-resolution view of the conflict.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B793D632-EE56-47FF-A236-C5CB6DDD6E40}" type="slidenum">
              <a:rPr lang="en-US" smtClean="0"/>
              <a:t>44</a:t>
            </a:fld>
            <a:endParaRPr lang="en-US"/>
          </a:p>
        </p:txBody>
      </p:sp>
    </p:spTree>
    <p:extLst>
      <p:ext uri="{BB962C8B-B14F-4D97-AF65-F5344CB8AC3E}">
        <p14:creationId xmlns:p14="http://schemas.microsoft.com/office/powerpoint/2010/main" val="20226317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8775" y="527050"/>
            <a:ext cx="3508375" cy="2632075"/>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Sophisticated algorithms read</a:t>
            </a:r>
            <a:r>
              <a:rPr lang="en-US" baseline="0" dirty="0" smtClean="0"/>
              <a:t> a news article and translate the blob of text into a spreadsheet listing all of the events mentioned in the article, along with </a:t>
            </a:r>
            <a:r>
              <a:rPr lang="en-US" baseline="0" dirty="0" err="1" smtClean="0"/>
              <a:t>mappable</a:t>
            </a:r>
            <a:r>
              <a:rPr lang="en-US" baseline="0" dirty="0" smtClean="0"/>
              <a:t> coordinates where the event took place, allowing you to take a pile of news articles about unrest in Egypt and literally put the events they describe onto a map and do this in </a:t>
            </a:r>
            <a:r>
              <a:rPr lang="en-US" baseline="0" dirty="0" err="1" smtClean="0"/>
              <a:t>realtime</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Events are coded to the resolution of the news article</a:t>
            </a:r>
            <a:r>
              <a:rPr lang="en-US" baseline="0" dirty="0" smtClean="0"/>
              <a:t> – here is a map of Cairo showing the Egyptian unrest is coded to buildings and major landmarks, providing a high-resolution view of the conflict.</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endParaRPr lang="en-US" dirty="0"/>
          </a:p>
        </p:txBody>
      </p:sp>
      <p:sp>
        <p:nvSpPr>
          <p:cNvPr id="4" name="Slide Number Placeholder 3"/>
          <p:cNvSpPr>
            <a:spLocks noGrp="1"/>
          </p:cNvSpPr>
          <p:nvPr>
            <p:ph type="sldNum" sz="quarter" idx="10"/>
          </p:nvPr>
        </p:nvSpPr>
        <p:spPr/>
        <p:txBody>
          <a:bodyPr/>
          <a:lstStyle/>
          <a:p>
            <a:fld id="{B793D632-EE56-47FF-A236-C5CB6DDD6E40}" type="slidenum">
              <a:rPr lang="en-US" smtClean="0"/>
              <a:t>45</a:t>
            </a:fld>
            <a:endParaRPr lang="en-US"/>
          </a:p>
        </p:txBody>
      </p:sp>
    </p:spTree>
    <p:extLst>
      <p:ext uri="{BB962C8B-B14F-4D97-AF65-F5344CB8AC3E}">
        <p14:creationId xmlns:p14="http://schemas.microsoft.com/office/powerpoint/2010/main" val="20226317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8775" y="527050"/>
            <a:ext cx="3508375" cy="263207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793D632-EE56-47FF-A236-C5CB6DDD6E40}" type="slidenum">
              <a:rPr lang="en-US" smtClean="0"/>
              <a:t>46</a:t>
            </a:fld>
            <a:endParaRPr lang="en-US"/>
          </a:p>
        </p:txBody>
      </p:sp>
    </p:spTree>
    <p:extLst>
      <p:ext uri="{BB962C8B-B14F-4D97-AF65-F5344CB8AC3E}">
        <p14:creationId xmlns:p14="http://schemas.microsoft.com/office/powerpoint/2010/main" val="6647396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8775" y="527050"/>
            <a:ext cx="3508375" cy="2632075"/>
          </a:xfrm>
        </p:spPr>
      </p:sp>
      <p:sp>
        <p:nvSpPr>
          <p:cNvPr id="3" name="Notes Placeholder 2"/>
          <p:cNvSpPr>
            <a:spLocks noGrp="1"/>
          </p:cNvSpPr>
          <p:nvPr>
            <p:ph type="body" idx="1"/>
          </p:nvPr>
        </p:nvSpPr>
        <p:spPr/>
        <p:txBody>
          <a:bodyPr/>
          <a:lstStyle/>
          <a:p>
            <a:r>
              <a:rPr lang="en-US" dirty="0" smtClean="0"/>
              <a:t>Prototype daily trends service that runs each morning and compares Material Conflict in the previous 48 hours around the globe to the preceding 48 hours and compiles a printable visual PDF report summarizing major developments. For the top 10 countries exhibiting the greatest increase towards Material Conflict over the past 48 hours, one-pager Country Detail briefings draw from both the GDELT event data and Global Knowledge Graph to produce maps, charts, and tables summarizing what’s going on, who’s involved, its context, and its significance.</a:t>
            </a:r>
          </a:p>
          <a:p>
            <a:endParaRPr lang="en-US" dirty="0" smtClean="0"/>
          </a:p>
          <a:p>
            <a:r>
              <a:rPr lang="en-US" dirty="0" smtClean="0"/>
              <a:t>This is a highly experimental prototype, so please use caution when utilizing its findings while we continue to develop it, but we hope this will serve as a useful tool to many and spur new research into how GDELT can be used for global trend detection and </a:t>
            </a:r>
            <a:r>
              <a:rPr lang="en-US" dirty="0" err="1" smtClean="0"/>
              <a:t>dashboarding</a:t>
            </a:r>
            <a:r>
              <a:rPr lang="en-US" dirty="0" smtClean="0"/>
              <a:t>.</a:t>
            </a:r>
          </a:p>
          <a:p>
            <a:r>
              <a:rPr lang="en-US" dirty="0" smtClean="0"/>
              <a:t>You can access the archive of current reports, dating back to December 15, 2013, on the GDELT website, or subscribe to the Google Groups mailing list we set up for the reports to get the PDF report in your inbox each morning:</a:t>
            </a:r>
          </a:p>
          <a:p>
            <a:r>
              <a:rPr lang="en-US" dirty="0" smtClean="0">
                <a:hlinkClick r:id="rId3"/>
              </a:rPr>
              <a:t>https://groups.google.com/forum/#!forum/</a:t>
            </a:r>
            <a:r>
              <a:rPr lang="en-US" dirty="0" err="1" smtClean="0">
                <a:hlinkClick r:id="rId3"/>
              </a:rPr>
              <a:t>gdelt</a:t>
            </a:r>
            <a:r>
              <a:rPr lang="en-US" dirty="0" smtClean="0">
                <a:hlinkClick r:id="rId3"/>
              </a:rPr>
              <a:t>-daily-global-trend-report—material-conflict</a:t>
            </a:r>
            <a:endParaRPr lang="en-US" dirty="0" smtClean="0"/>
          </a:p>
          <a:p>
            <a:endParaRPr lang="en-US" dirty="0" smtClean="0"/>
          </a:p>
          <a:p>
            <a:r>
              <a:rPr lang="en-US" dirty="0" smtClean="0"/>
              <a:t>Python script</a:t>
            </a:r>
            <a:r>
              <a:rPr lang="en-US" baseline="0" dirty="0" smtClean="0"/>
              <a:t> to customize your own reports!</a:t>
            </a:r>
            <a:endParaRPr lang="en-US" dirty="0" smtClean="0"/>
          </a:p>
          <a:p>
            <a:endParaRPr lang="en-US" dirty="0"/>
          </a:p>
        </p:txBody>
      </p:sp>
      <p:sp>
        <p:nvSpPr>
          <p:cNvPr id="4" name="Slide Number Placeholder 3"/>
          <p:cNvSpPr>
            <a:spLocks noGrp="1"/>
          </p:cNvSpPr>
          <p:nvPr>
            <p:ph type="sldNum" sz="quarter" idx="10"/>
          </p:nvPr>
        </p:nvSpPr>
        <p:spPr/>
        <p:txBody>
          <a:bodyPr/>
          <a:lstStyle/>
          <a:p>
            <a:fld id="{B793D632-EE56-47FF-A236-C5CB6DDD6E40}" type="slidenum">
              <a:rPr lang="en-US" smtClean="0"/>
              <a:t>47</a:t>
            </a:fld>
            <a:endParaRPr lang="en-US"/>
          </a:p>
        </p:txBody>
      </p:sp>
    </p:spTree>
    <p:extLst>
      <p:ext uri="{BB962C8B-B14F-4D97-AF65-F5344CB8AC3E}">
        <p14:creationId xmlns:p14="http://schemas.microsoft.com/office/powerpoint/2010/main" val="253152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8775" y="527050"/>
            <a:ext cx="3508375" cy="2632075"/>
          </a:xfrm>
        </p:spPr>
      </p:sp>
      <p:sp>
        <p:nvSpPr>
          <p:cNvPr id="3" name="Notes Placeholder 2"/>
          <p:cNvSpPr>
            <a:spLocks noGrp="1"/>
          </p:cNvSpPr>
          <p:nvPr>
            <p:ph type="body" idx="1"/>
          </p:nvPr>
        </p:nvSpPr>
        <p:spPr/>
        <p:txBody>
          <a:bodyPr/>
          <a:lstStyle/>
          <a:p>
            <a:r>
              <a:rPr lang="en-US" dirty="0" smtClean="0"/>
              <a:t>Prototype daily trends service that runs each morning and compares Material Conflict in the previous 48 hours around the globe to the preceding 48 hours and compiles a printable visual PDF report summarizing major developments. For the top 10 countries exhibiting the greatest increase towards Material Conflict over the past 48 hours, one-pager Country Detail briefings draw from both the GDELT event data and Global Knowledge Graph to produce maps, charts, and tables summarizing what’s going on, who’s involved, its context, and its significance.</a:t>
            </a:r>
          </a:p>
          <a:p>
            <a:endParaRPr lang="en-US" dirty="0" smtClean="0"/>
          </a:p>
          <a:p>
            <a:r>
              <a:rPr lang="en-US" dirty="0" smtClean="0"/>
              <a:t>This is a highly experimental prototype, so please use caution when utilizing its findings while we continue to develop it, but we hope this will serve as a useful tool to many and spur new research into how GDELT can be used for global trend detection and </a:t>
            </a:r>
            <a:r>
              <a:rPr lang="en-US" dirty="0" err="1" smtClean="0"/>
              <a:t>dashboarding</a:t>
            </a:r>
            <a:r>
              <a:rPr lang="en-US" dirty="0" smtClean="0"/>
              <a:t>.</a:t>
            </a:r>
          </a:p>
          <a:p>
            <a:r>
              <a:rPr lang="en-US" dirty="0" smtClean="0"/>
              <a:t>You can access the archive of current reports, dating back to December 15, 2013, on the GDELT website, or subscribe to the Google Groups mailing list we set up for the reports to get the PDF report in your inbox each morning:</a:t>
            </a:r>
          </a:p>
          <a:p>
            <a:r>
              <a:rPr lang="en-US" dirty="0" smtClean="0">
                <a:hlinkClick r:id="rId3"/>
              </a:rPr>
              <a:t>https://groups.google.com/forum/#!forum/</a:t>
            </a:r>
            <a:r>
              <a:rPr lang="en-US" dirty="0" err="1" smtClean="0">
                <a:hlinkClick r:id="rId3"/>
              </a:rPr>
              <a:t>gdelt</a:t>
            </a:r>
            <a:r>
              <a:rPr lang="en-US" dirty="0" smtClean="0">
                <a:hlinkClick r:id="rId3"/>
              </a:rPr>
              <a:t>-daily-global-trend-report—material-conflict</a:t>
            </a:r>
            <a:endParaRPr lang="en-US" dirty="0" smtClean="0"/>
          </a:p>
          <a:p>
            <a:endParaRPr lang="en-US" dirty="0" smtClean="0"/>
          </a:p>
          <a:p>
            <a:r>
              <a:rPr lang="en-US" dirty="0" smtClean="0"/>
              <a:t>Python script</a:t>
            </a:r>
            <a:r>
              <a:rPr lang="en-US" baseline="0" dirty="0" smtClean="0"/>
              <a:t> to customize your own reports!</a:t>
            </a:r>
            <a:endParaRPr lang="en-US" dirty="0" smtClean="0"/>
          </a:p>
          <a:p>
            <a:endParaRPr lang="en-US" dirty="0"/>
          </a:p>
        </p:txBody>
      </p:sp>
      <p:sp>
        <p:nvSpPr>
          <p:cNvPr id="4" name="Slide Number Placeholder 3"/>
          <p:cNvSpPr>
            <a:spLocks noGrp="1"/>
          </p:cNvSpPr>
          <p:nvPr>
            <p:ph type="sldNum" sz="quarter" idx="10"/>
          </p:nvPr>
        </p:nvSpPr>
        <p:spPr/>
        <p:txBody>
          <a:bodyPr/>
          <a:lstStyle/>
          <a:p>
            <a:fld id="{B793D632-EE56-47FF-A236-C5CB6DDD6E40}" type="slidenum">
              <a:rPr lang="en-US" smtClean="0"/>
              <a:t>48</a:t>
            </a:fld>
            <a:endParaRPr lang="en-US"/>
          </a:p>
        </p:txBody>
      </p:sp>
    </p:spTree>
    <p:extLst>
      <p:ext uri="{BB962C8B-B14F-4D97-AF65-F5344CB8AC3E}">
        <p14:creationId xmlns:p14="http://schemas.microsoft.com/office/powerpoint/2010/main" val="2531529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8775" y="527050"/>
            <a:ext cx="3508375" cy="2632075"/>
          </a:xfrm>
        </p:spPr>
      </p:sp>
      <p:sp>
        <p:nvSpPr>
          <p:cNvPr id="3" name="Notes Placeholder 2"/>
          <p:cNvSpPr>
            <a:spLocks noGrp="1"/>
          </p:cNvSpPr>
          <p:nvPr>
            <p:ph type="body" idx="1"/>
          </p:nvPr>
        </p:nvSpPr>
        <p:spPr/>
        <p:txBody>
          <a:bodyPr/>
          <a:lstStyle/>
          <a:p>
            <a:r>
              <a:rPr lang="en-US" dirty="0" smtClean="0"/>
              <a:t>Prototype daily trends service that runs each morning and compares Material Conflict in the previous 48 hours around the globe to the preceding 48 hours and compiles a printable visual PDF report summarizing major developments. For the top 10 countries exhibiting the greatest increase towards Material Conflict over the past 48 hours, one-pager Country Detail briefings draw from both the GDELT event data and Global Knowledge Graph to produce maps, charts, and tables summarizing what’s going on, who’s involved, its context, and its significance.</a:t>
            </a:r>
          </a:p>
          <a:p>
            <a:endParaRPr lang="en-US" dirty="0" smtClean="0"/>
          </a:p>
          <a:p>
            <a:r>
              <a:rPr lang="en-US" dirty="0" smtClean="0"/>
              <a:t>This is a highly experimental prototype, so please use caution when utilizing its findings while we continue to develop it, but we hope this will serve as a useful tool to many and spur new research into how GDELT can be used for global trend detection and </a:t>
            </a:r>
            <a:r>
              <a:rPr lang="en-US" dirty="0" err="1" smtClean="0"/>
              <a:t>dashboarding</a:t>
            </a:r>
            <a:r>
              <a:rPr lang="en-US" dirty="0" smtClean="0"/>
              <a:t>.</a:t>
            </a:r>
          </a:p>
          <a:p>
            <a:r>
              <a:rPr lang="en-US" dirty="0" smtClean="0"/>
              <a:t>You can access the archive of current reports, dating back to December 15, 2013, on the GDELT website, or subscribe to the Google Groups mailing list we set up for the reports to get the PDF report in your inbox each morning:</a:t>
            </a:r>
          </a:p>
          <a:p>
            <a:r>
              <a:rPr lang="en-US" dirty="0" smtClean="0">
                <a:hlinkClick r:id="rId3"/>
              </a:rPr>
              <a:t>https://groups.google.com/forum/#!forum/</a:t>
            </a:r>
            <a:r>
              <a:rPr lang="en-US" dirty="0" err="1" smtClean="0">
                <a:hlinkClick r:id="rId3"/>
              </a:rPr>
              <a:t>gdelt</a:t>
            </a:r>
            <a:r>
              <a:rPr lang="en-US" dirty="0" smtClean="0">
                <a:hlinkClick r:id="rId3"/>
              </a:rPr>
              <a:t>-daily-global-trend-report—material-conflict</a:t>
            </a:r>
            <a:endParaRPr lang="en-US" dirty="0" smtClean="0"/>
          </a:p>
          <a:p>
            <a:endParaRPr lang="en-US" dirty="0" smtClean="0"/>
          </a:p>
          <a:p>
            <a:r>
              <a:rPr lang="en-US" dirty="0" smtClean="0"/>
              <a:t>Python script</a:t>
            </a:r>
            <a:r>
              <a:rPr lang="en-US" baseline="0" dirty="0" smtClean="0"/>
              <a:t> to customize your own reports!</a:t>
            </a:r>
            <a:endParaRPr lang="en-US" dirty="0" smtClean="0"/>
          </a:p>
          <a:p>
            <a:endParaRPr lang="en-US" dirty="0"/>
          </a:p>
        </p:txBody>
      </p:sp>
      <p:sp>
        <p:nvSpPr>
          <p:cNvPr id="4" name="Slide Number Placeholder 3"/>
          <p:cNvSpPr>
            <a:spLocks noGrp="1"/>
          </p:cNvSpPr>
          <p:nvPr>
            <p:ph type="sldNum" sz="quarter" idx="10"/>
          </p:nvPr>
        </p:nvSpPr>
        <p:spPr/>
        <p:txBody>
          <a:bodyPr/>
          <a:lstStyle/>
          <a:p>
            <a:fld id="{B793D632-EE56-47FF-A236-C5CB6DDD6E40}" type="slidenum">
              <a:rPr lang="en-US" smtClean="0"/>
              <a:t>49</a:t>
            </a:fld>
            <a:endParaRPr lang="en-US"/>
          </a:p>
        </p:txBody>
      </p:sp>
    </p:spTree>
    <p:extLst>
      <p:ext uri="{BB962C8B-B14F-4D97-AF65-F5344CB8AC3E}">
        <p14:creationId xmlns:p14="http://schemas.microsoft.com/office/powerpoint/2010/main" val="2531529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898775" y="527050"/>
            <a:ext cx="3508375" cy="2632075"/>
          </a:xfrm>
        </p:spPr>
      </p:sp>
      <p:sp>
        <p:nvSpPr>
          <p:cNvPr id="3" name="Notes Placeholder 2"/>
          <p:cNvSpPr>
            <a:spLocks noGrp="1"/>
          </p:cNvSpPr>
          <p:nvPr>
            <p:ph type="body" idx="1"/>
          </p:nvPr>
        </p:nvSpPr>
        <p:spPr/>
        <p:txBody>
          <a:bodyPr/>
          <a:lstStyle/>
          <a:p>
            <a:r>
              <a:rPr lang="en-US" dirty="0" smtClean="0"/>
              <a:t>This report reflects major trends in the average emotional context of global news media coverage of the world's heads of state as reported by the GDELT (Global Database of Events, Language, and Tone) (http://gdeltproject.org/) Global Knowledge Graph database. Each day, the average "tone" of all articles mentioning a recognized world leader is computed, from "extremely positive" (a value of +100) to "extremely negative" (a value of -100). In practice, given the massive variation in how world leaders are viewed across the globe, tone usually ranges between +10 and -10. Leaders are only included in a given day's ranking if they received sufficient news coverage during the previous day to yield a measurable tonal score. Tone synthesizes both emotion expressed about a leader and the emotional context of events the leader is currently involved with or being contextualized within. This report is provided as a highly experimental prototype service to demonstrate the use of emotional response and the other latent dimensions of the GDELT Global Knowledge Graph in examining global trends, so please use caution when utilizing its findings.</a:t>
            </a:r>
            <a:endParaRPr lang="en-US" dirty="0"/>
          </a:p>
        </p:txBody>
      </p:sp>
      <p:sp>
        <p:nvSpPr>
          <p:cNvPr id="4" name="Slide Number Placeholder 3"/>
          <p:cNvSpPr>
            <a:spLocks noGrp="1"/>
          </p:cNvSpPr>
          <p:nvPr>
            <p:ph type="sldNum" sz="quarter" idx="10"/>
          </p:nvPr>
        </p:nvSpPr>
        <p:spPr/>
        <p:txBody>
          <a:bodyPr/>
          <a:lstStyle/>
          <a:p>
            <a:fld id="{B793D632-EE56-47FF-A236-C5CB6DDD6E40}" type="slidenum">
              <a:rPr lang="en-US" smtClean="0"/>
              <a:t>51</a:t>
            </a:fld>
            <a:endParaRPr lang="en-US"/>
          </a:p>
        </p:txBody>
      </p:sp>
    </p:spTree>
    <p:extLst>
      <p:ext uri="{BB962C8B-B14F-4D97-AF65-F5344CB8AC3E}">
        <p14:creationId xmlns:p14="http://schemas.microsoft.com/office/powerpoint/2010/main" val="2356526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25E9D10-4A8D-C249-8E50-6DD120274C5F}" type="datetimeFigureOut">
              <a:rPr lang="en-US" smtClean="0"/>
              <a:t>4/24/2014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34D56B-B4D2-454C-A9E9-DD8375612505}"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5E9D10-4A8D-C249-8E50-6DD120274C5F}" type="datetimeFigureOut">
              <a:rPr lang="en-US" smtClean="0"/>
              <a:t>4/24/2014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34D56B-B4D2-454C-A9E9-DD8375612505}"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5E9D10-4A8D-C249-8E50-6DD120274C5F}" type="datetimeFigureOut">
              <a:rPr lang="en-US" smtClean="0"/>
              <a:t>4/24/2014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34D56B-B4D2-454C-A9E9-DD8375612505}"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 Body">
    <p:spTree>
      <p:nvGrpSpPr>
        <p:cNvPr id="1" name=""/>
        <p:cNvGrpSpPr/>
        <p:nvPr/>
      </p:nvGrpSpPr>
      <p:grpSpPr>
        <a:xfrm>
          <a:off x="0" y="0"/>
          <a:ext cx="0" cy="0"/>
          <a:chOff x="0" y="0"/>
          <a:chExt cx="0" cy="0"/>
        </a:xfrm>
      </p:grpSpPr>
      <p:sp>
        <p:nvSpPr>
          <p:cNvPr id="5" name="Content Placeholder 4"/>
          <p:cNvSpPr>
            <a:spLocks noGrp="1"/>
          </p:cNvSpPr>
          <p:nvPr>
            <p:ph sz="quarter" idx="15" hasCustomPrompt="1"/>
          </p:nvPr>
        </p:nvSpPr>
        <p:spPr>
          <a:xfrm>
            <a:off x="355600" y="312709"/>
            <a:ext cx="8483600" cy="806450"/>
          </a:xfrm>
          <a:prstGeom prst="rect">
            <a:avLst/>
          </a:prstGeom>
        </p:spPr>
        <p:txBody>
          <a:bodyPr vert="horz"/>
          <a:lstStyle>
            <a:lvl1pPr marL="0" indent="0">
              <a:buNone/>
              <a:defRPr sz="4400" baseline="0">
                <a:solidFill>
                  <a:srgbClr val="005A9B"/>
                </a:solidFill>
              </a:defRPr>
            </a:lvl1pPr>
          </a:lstStyle>
          <a:p>
            <a:pPr lvl="0"/>
            <a:r>
              <a:rPr lang="en-US" dirty="0" smtClean="0"/>
              <a:t>Sample Bullet Lists</a:t>
            </a:r>
            <a:endParaRPr lang="en-US" dirty="0"/>
          </a:p>
        </p:txBody>
      </p:sp>
      <p:sp>
        <p:nvSpPr>
          <p:cNvPr id="3" name="Content Placeholder 2"/>
          <p:cNvSpPr>
            <a:spLocks noGrp="1"/>
          </p:cNvSpPr>
          <p:nvPr>
            <p:ph sz="quarter" idx="14" hasCustomPrompt="1"/>
          </p:nvPr>
        </p:nvSpPr>
        <p:spPr>
          <a:xfrm>
            <a:off x="355600" y="1806575"/>
            <a:ext cx="8483600" cy="4378324"/>
          </a:xfrm>
          <a:prstGeom prst="rect">
            <a:avLst/>
          </a:prstGeom>
        </p:spPr>
        <p:txBody>
          <a:bodyPr vert="horz"/>
          <a:lstStyle>
            <a:lvl1pPr marL="365760" indent="-320040">
              <a:defRPr sz="2600"/>
            </a:lvl1pPr>
            <a:lvl2pPr marL="822960" indent="-320040">
              <a:defRPr baseline="0"/>
            </a:lvl2pPr>
            <a:lvl3pPr marL="1097280" indent="-228600">
              <a:defRPr baseline="0"/>
            </a:lvl3pPr>
            <a:lvl5pPr marL="0" indent="-411480">
              <a:spcBef>
                <a:spcPts val="300"/>
              </a:spcBef>
              <a:buFont typeface="Wingdings" charset="2"/>
              <a:buChar char="ü"/>
              <a:defRPr sz="2600" baseline="0"/>
            </a:lvl5pPr>
            <a:lvl6pPr marL="2286000" indent="0">
              <a:buNone/>
              <a:defRPr/>
            </a:lvl6pPr>
          </a:lstStyle>
          <a:p>
            <a:pPr lvl="0"/>
            <a:r>
              <a:rPr lang="en-US" dirty="0" smtClean="0"/>
              <a:t>Click to make sure the hanging text is aligned with the top text</a:t>
            </a:r>
          </a:p>
          <a:p>
            <a:pPr lvl="1"/>
            <a:r>
              <a:rPr lang="en-US" dirty="0" smtClean="0"/>
              <a:t>Second level should look like this </a:t>
            </a:r>
            <a:r>
              <a:rPr lang="en-US" dirty="0" err="1" smtClean="0"/>
              <a:t>yo</a:t>
            </a:r>
            <a:r>
              <a:rPr lang="en-US" dirty="0" smtClean="0"/>
              <a:t>. I have to type a lot of words to fill it out.</a:t>
            </a:r>
          </a:p>
          <a:p>
            <a:pPr lvl="2"/>
            <a:r>
              <a:rPr lang="en-US" dirty="0" smtClean="0"/>
              <a:t>Third level of the game is the most fun. My favorite ponies are totally not pink.</a:t>
            </a:r>
          </a:p>
          <a:p>
            <a:pPr lvl="4"/>
            <a:r>
              <a:rPr lang="en-US" dirty="0" smtClean="0"/>
              <a:t>Check List</a:t>
            </a:r>
          </a:p>
          <a:p>
            <a:pPr lvl="4"/>
            <a:r>
              <a:rPr lang="en-US" dirty="0" smtClean="0"/>
              <a:t>Item 2</a:t>
            </a:r>
            <a:endParaRPr lang="en-US" dirty="0"/>
          </a:p>
        </p:txBody>
      </p:sp>
      <p:sp>
        <p:nvSpPr>
          <p:cNvPr id="13" name="Slide Number Placeholder 4"/>
          <p:cNvSpPr>
            <a:spLocks noGrp="1"/>
          </p:cNvSpPr>
          <p:nvPr>
            <p:ph type="sldNum" sz="quarter" idx="12"/>
          </p:nvPr>
        </p:nvSpPr>
        <p:spPr>
          <a:xfrm>
            <a:off x="4207075" y="6356356"/>
            <a:ext cx="744150" cy="365125"/>
          </a:xfrm>
          <a:prstGeom prst="rect">
            <a:avLst/>
          </a:prstGeom>
        </p:spPr>
        <p:txBody>
          <a:bodyPr/>
          <a:lstStyle>
            <a:lvl1pPr algn="ctr">
              <a:defRPr sz="1200" b="0" i="0">
                <a:solidFill>
                  <a:srgbClr val="AFB0AF"/>
                </a:solidFill>
                <a:latin typeface="HelveticaNeueLT Std"/>
                <a:cs typeface="HelveticaNeueLT Std"/>
              </a:defRPr>
            </a:lvl1pPr>
          </a:lstStyle>
          <a:p>
            <a:fld id="{F412E8AC-CD04-FF4F-B2AD-FBFD8C4EC238}" type="slidenum">
              <a:rPr lang="en-US" smtClean="0"/>
              <a:pPr/>
              <a:t>‹#›</a:t>
            </a:fld>
            <a:endParaRPr lang="en-US" dirty="0"/>
          </a:p>
        </p:txBody>
      </p:sp>
    </p:spTree>
    <p:extLst>
      <p:ext uri="{BB962C8B-B14F-4D97-AF65-F5344CB8AC3E}">
        <p14:creationId xmlns:p14="http://schemas.microsoft.com/office/powerpoint/2010/main" val="17481820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Freeform 6"/>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chemeClr val="accent1"/>
              </a:gs>
              <a:gs pos="14000">
                <a:schemeClr val="accent1">
                  <a:lumMod val="60000"/>
                  <a:lumOff val="40000"/>
                </a:schemeClr>
              </a:gs>
              <a:gs pos="83000">
                <a:schemeClr val="accent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b="1">
              <a:solidFill>
                <a:srgbClr val="FFFFFF"/>
              </a:solidFill>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chemeClr val="accent1">
                  <a:alpha val="0"/>
                </a:schemeClr>
              </a:gs>
              <a:gs pos="57000">
                <a:schemeClr val="accent1">
                  <a:lumMod val="40000"/>
                  <a:lumOff val="60000"/>
                </a:schemeClr>
              </a:gs>
              <a:gs pos="100000">
                <a:schemeClr val="accent1">
                  <a:alpha val="0"/>
                </a:scheme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b="1">
              <a:solidFill>
                <a:srgbClr val="FFFFFF"/>
              </a:solidFill>
            </a:endParaRPr>
          </a:p>
        </p:txBody>
      </p:sp>
      <p:sp>
        <p:nvSpPr>
          <p:cNvPr id="9" name="Freeform 8"/>
          <p:cNvSpPr/>
          <p:nvPr/>
        </p:nvSpPr>
        <p:spPr>
          <a:xfrm>
            <a:off x="3" y="5545938"/>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3">
                  <a:lumMod val="40000"/>
                  <a:lumOff val="60000"/>
                </a:schemeClr>
              </a:gs>
              <a:gs pos="50000">
                <a:schemeClr val="accent3"/>
              </a:gs>
              <a:gs pos="100000">
                <a:schemeClr val="accent3">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b="1">
              <a:solidFill>
                <a:srgbClr val="FFFFFF"/>
              </a:solidFill>
            </a:endParaRPr>
          </a:p>
        </p:txBody>
      </p:sp>
      <p:sp>
        <p:nvSpPr>
          <p:cNvPr id="2" name="Title 1"/>
          <p:cNvSpPr>
            <a:spLocks noGrp="1"/>
          </p:cNvSpPr>
          <p:nvPr>
            <p:ph type="ctrTitle"/>
          </p:nvPr>
        </p:nvSpPr>
        <p:spPr>
          <a:xfrm>
            <a:off x="4572000" y="1676400"/>
            <a:ext cx="3886200" cy="1524000"/>
          </a:xfrm>
        </p:spPr>
        <p:txBody>
          <a:bodyPr anchor="b" anchorCtr="0"/>
          <a:lstStyle>
            <a:lvl1pPr algn="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0" y="3203574"/>
            <a:ext cx="3886200" cy="1825625"/>
          </a:xfrm>
        </p:spPr>
        <p:txBody>
          <a:bodyPr>
            <a:normAutofit/>
          </a:bodyPr>
          <a:lstStyle>
            <a:lvl1pPr marL="0" indent="0" algn="l">
              <a:buNone/>
              <a:defRPr sz="200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10" name="Rectangle 9"/>
          <p:cNvSpPr/>
          <p:nvPr/>
        </p:nvSpPr>
        <p:spPr>
          <a:xfrm>
            <a:off x="0" y="5262471"/>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4" name="Date Placeholder 3"/>
          <p:cNvSpPr>
            <a:spLocks noGrp="1"/>
          </p:cNvSpPr>
          <p:nvPr>
            <p:ph type="dt" sz="half" idx="10"/>
          </p:nvPr>
        </p:nvSpPr>
        <p:spPr/>
        <p:txBody>
          <a:bodyPr/>
          <a:lstStyle/>
          <a:p>
            <a:fld id="{F4C391E7-AB7F-4EA1-9B33-7786C75A4478}" type="datetimeFigureOut">
              <a:rPr lang="en-US"/>
              <a:pPr/>
              <a:t>4/24/2014</a:t>
            </a:fld>
            <a:endParaRP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normAutofit/>
          </a:bodyPr>
          <a:lstStyle/>
          <a:p>
            <a:fld id="{B7AD64D6-F887-45BD-92B4-CB2EFB9EDA7A}" type="slidenum">
              <a:rPr lang="en-US" smtClean="0"/>
              <a:pPr/>
              <a:t>‹#›</a:t>
            </a:fld>
            <a:endParaRPr lang="en-US"/>
          </a:p>
        </p:txBody>
      </p:sp>
    </p:spTree>
    <p:extLst>
      <p:ext uri="{BB962C8B-B14F-4D97-AF65-F5344CB8AC3E}">
        <p14:creationId xmlns:p14="http://schemas.microsoft.com/office/powerpoint/2010/main" val="25052550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Freeform 6"/>
          <p:cNvSpPr/>
          <p:nvPr/>
        </p:nvSpPr>
        <p:spPr>
          <a:xfrm>
            <a:off x="0" y="5457831"/>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8" name="Freeform 7"/>
          <p:cNvSpPr/>
          <p:nvPr/>
        </p:nvSpPr>
        <p:spPr>
          <a:xfrm>
            <a:off x="1807392"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685800" y="1600201"/>
            <a:ext cx="7772400" cy="3733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10" name="Freeform 9"/>
          <p:cNvSpPr/>
          <p:nvPr/>
        </p:nvSpPr>
        <p:spPr>
          <a:xfrm>
            <a:off x="1680725" y="6116513"/>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4" name="Date Placeholder 3"/>
          <p:cNvSpPr>
            <a:spLocks noGrp="1"/>
          </p:cNvSpPr>
          <p:nvPr>
            <p:ph type="dt" sz="half" idx="10"/>
          </p:nvPr>
        </p:nvSpPr>
        <p:spPr/>
        <p:txBody>
          <a:bodyPr/>
          <a:lstStyle/>
          <a:p>
            <a:fld id="{F4C391E7-AB7F-4EA1-9B33-7786C75A4478}" type="datetimeFigureOut">
              <a:rPr lang="en-US"/>
              <a:pPr/>
              <a:t>4/24/2014</a:t>
            </a:fld>
            <a:endParaRP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AD64D6-F887-45BD-92B4-CB2EFB9EDA7A}" type="slidenum">
              <a:rPr lang="en-US" smtClean="0"/>
              <a:pPr/>
              <a:t>‹#›</a:t>
            </a:fld>
            <a:endParaRPr lang="en-US"/>
          </a:p>
        </p:txBody>
      </p:sp>
    </p:spTree>
    <p:extLst>
      <p:ext uri="{BB962C8B-B14F-4D97-AF65-F5344CB8AC3E}">
        <p14:creationId xmlns:p14="http://schemas.microsoft.com/office/powerpoint/2010/main" val="26273629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7" name="Freeform 6"/>
          <p:cNvSpPr/>
          <p:nvPr/>
        </p:nvSpPr>
        <p:spPr>
          <a:xfrm>
            <a:off x="3" y="5545938"/>
            <a:ext cx="9146383" cy="1314449"/>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33337 h 1214437"/>
              <a:gd name="connsiteX1" fmla="*/ 6305550 w 9134475"/>
              <a:gd name="connsiteY1" fmla="*/ 1100137 h 1214437"/>
              <a:gd name="connsiteX2" fmla="*/ 9044270 w 9134475"/>
              <a:gd name="connsiteY2" fmla="*/ 0 h 1214437"/>
              <a:gd name="connsiteX3" fmla="*/ 9134475 w 9134475"/>
              <a:gd name="connsiteY3" fmla="*/ 1214437 h 1214437"/>
              <a:gd name="connsiteX4" fmla="*/ 0 w 9134475"/>
              <a:gd name="connsiteY4" fmla="*/ 1214437 h 1214437"/>
              <a:gd name="connsiteX5" fmla="*/ 0 w 9134475"/>
              <a:gd name="connsiteY5" fmla="*/ 33337 h 1214437"/>
              <a:gd name="connsiteX0" fmla="*/ 0 w 9134475"/>
              <a:gd name="connsiteY0" fmla="*/ 130968 h 1312068"/>
              <a:gd name="connsiteX1" fmla="*/ 6305550 w 9134475"/>
              <a:gd name="connsiteY1" fmla="*/ 1197768 h 1312068"/>
              <a:gd name="connsiteX2" fmla="*/ 9113111 w 9134475"/>
              <a:gd name="connsiteY2" fmla="*/ 0 h 1312068"/>
              <a:gd name="connsiteX3" fmla="*/ 9134475 w 9134475"/>
              <a:gd name="connsiteY3" fmla="*/ 1312068 h 1312068"/>
              <a:gd name="connsiteX4" fmla="*/ 0 w 9134475"/>
              <a:gd name="connsiteY4" fmla="*/ 1312068 h 1312068"/>
              <a:gd name="connsiteX5" fmla="*/ 0 w 9134475"/>
              <a:gd name="connsiteY5" fmla="*/ 130968 h 1312068"/>
              <a:gd name="connsiteX0" fmla="*/ 0 w 9113111"/>
              <a:gd name="connsiteY0" fmla="*/ 130968 h 1312068"/>
              <a:gd name="connsiteX1" fmla="*/ 6305550 w 9113111"/>
              <a:gd name="connsiteY1" fmla="*/ 1197768 h 1312068"/>
              <a:gd name="connsiteX2" fmla="*/ 9113111 w 9113111"/>
              <a:gd name="connsiteY2" fmla="*/ 0 h 1312068"/>
              <a:gd name="connsiteX3" fmla="*/ 8958813 w 9113111"/>
              <a:gd name="connsiteY3" fmla="*/ 1009649 h 1312068"/>
              <a:gd name="connsiteX4" fmla="*/ 0 w 9113111"/>
              <a:gd name="connsiteY4" fmla="*/ 1312068 h 1312068"/>
              <a:gd name="connsiteX5" fmla="*/ 0 w 9113111"/>
              <a:gd name="connsiteY5" fmla="*/ 130968 h 1312068"/>
              <a:gd name="connsiteX0" fmla="*/ 0 w 9117860"/>
              <a:gd name="connsiteY0" fmla="*/ 130968 h 1314449"/>
              <a:gd name="connsiteX1" fmla="*/ 6305550 w 9117860"/>
              <a:gd name="connsiteY1" fmla="*/ 1197768 h 1314449"/>
              <a:gd name="connsiteX2" fmla="*/ 9113111 w 9117860"/>
              <a:gd name="connsiteY2" fmla="*/ 0 h 1314449"/>
              <a:gd name="connsiteX3" fmla="*/ 9117860 w 9117860"/>
              <a:gd name="connsiteY3" fmla="*/ 1314449 h 1314449"/>
              <a:gd name="connsiteX4" fmla="*/ 0 w 9117860"/>
              <a:gd name="connsiteY4" fmla="*/ 1312068 h 1314449"/>
              <a:gd name="connsiteX5" fmla="*/ 0 w 9117860"/>
              <a:gd name="connsiteY5" fmla="*/ 130968 h 13144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117860" h="1314449">
                <a:moveTo>
                  <a:pt x="0" y="130968"/>
                </a:moveTo>
                <a:lnTo>
                  <a:pt x="6305550" y="1197768"/>
                </a:lnTo>
                <a:lnTo>
                  <a:pt x="9113111" y="0"/>
                </a:lnTo>
                <a:lnTo>
                  <a:pt x="9117860" y="1314449"/>
                </a:lnTo>
                <a:lnTo>
                  <a:pt x="0" y="1312068"/>
                </a:lnTo>
                <a:lnTo>
                  <a:pt x="0" y="130968"/>
                </a:lnTo>
                <a:close/>
              </a:path>
            </a:pathLst>
          </a:custGeom>
          <a:gradFill>
            <a:gsLst>
              <a:gs pos="0">
                <a:schemeClr val="accent1">
                  <a:lumMod val="40000"/>
                  <a:lumOff val="60000"/>
                </a:schemeClr>
              </a:gs>
              <a:gs pos="50000">
                <a:schemeClr val="accent1"/>
              </a:gs>
              <a:gs pos="100000">
                <a:schemeClr val="accent1">
                  <a:lumMod val="60000"/>
                  <a:lumOff val="4000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8" name="Freeform 7"/>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0">
                <a:srgbClr val="000000"/>
              </a:gs>
              <a:gs pos="14000">
                <a:srgbClr val="333333"/>
              </a:gs>
              <a:gs pos="83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9" name="Freeform 8"/>
          <p:cNvSpPr/>
          <p:nvPr/>
        </p:nvSpPr>
        <p:spPr>
          <a:xfrm>
            <a:off x="-76" y="5293518"/>
            <a:ext cx="9144093" cy="1443038"/>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355114 w 9144000"/>
              <a:gd name="connsiteY0" fmla="*/ 0 h 1562100"/>
              <a:gd name="connsiteX1" fmla="*/ 9144000 w 9144000"/>
              <a:gd name="connsiteY1" fmla="*/ 104775 h 1562100"/>
              <a:gd name="connsiteX2" fmla="*/ 9144000 w 9144000"/>
              <a:gd name="connsiteY2" fmla="*/ 361950 h 1562100"/>
              <a:gd name="connsiteX3" fmla="*/ 6334125 w 9144000"/>
              <a:gd name="connsiteY3" fmla="*/ 1562100 h 1562100"/>
              <a:gd name="connsiteX4" fmla="*/ 0 w 9144000"/>
              <a:gd name="connsiteY4" fmla="*/ 495300 h 1562100"/>
              <a:gd name="connsiteX5" fmla="*/ 355114 w 9144000"/>
              <a:gd name="connsiteY5" fmla="*/ 0 h 1562100"/>
              <a:gd name="connsiteX0" fmla="*/ 411923 w 9144000"/>
              <a:gd name="connsiteY0" fmla="*/ 83344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411923 w 9144000"/>
              <a:gd name="connsiteY5" fmla="*/ 83344 h 1457325"/>
              <a:gd name="connsiteX0" fmla="*/ 28462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8462 w 9144000"/>
              <a:gd name="connsiteY5" fmla="*/ 9525 h 1457325"/>
              <a:gd name="connsiteX0" fmla="*/ 108942 w 9144000"/>
              <a:gd name="connsiteY0" fmla="*/ 10477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108942 w 9144000"/>
              <a:gd name="connsiteY5" fmla="*/ 104775 h 1457325"/>
              <a:gd name="connsiteX0" fmla="*/ 26095 w 9144000"/>
              <a:gd name="connsiteY0" fmla="*/ 14288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26095 w 9144000"/>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12977 w 9117905"/>
              <a:gd name="connsiteY4" fmla="*/ 311944 h 1457325"/>
              <a:gd name="connsiteX5" fmla="*/ 0 w 9117905"/>
              <a:gd name="connsiteY5" fmla="*/ 14288 h 1457325"/>
              <a:gd name="connsiteX0" fmla="*/ 0 w 9117905"/>
              <a:gd name="connsiteY0" fmla="*/ 14288 h 1457325"/>
              <a:gd name="connsiteX1" fmla="*/ 9117905 w 9117905"/>
              <a:gd name="connsiteY1" fmla="*/ 0 h 1457325"/>
              <a:gd name="connsiteX2" fmla="*/ 9117905 w 9117905"/>
              <a:gd name="connsiteY2" fmla="*/ 257175 h 1457325"/>
              <a:gd name="connsiteX3" fmla="*/ 6308030 w 9117905"/>
              <a:gd name="connsiteY3" fmla="*/ 1457325 h 1457325"/>
              <a:gd name="connsiteX4" fmla="*/ 2310 w 9117905"/>
              <a:gd name="connsiteY4" fmla="*/ 376237 h 1457325"/>
              <a:gd name="connsiteX5" fmla="*/ 0 w 9117905"/>
              <a:gd name="connsiteY5" fmla="*/ 14288 h 1457325"/>
              <a:gd name="connsiteX0" fmla="*/ 0 w 9117905"/>
              <a:gd name="connsiteY0" fmla="*/ 14288 h 1531144"/>
              <a:gd name="connsiteX1" fmla="*/ 9117905 w 9117905"/>
              <a:gd name="connsiteY1" fmla="*/ 0 h 1531144"/>
              <a:gd name="connsiteX2" fmla="*/ 9117905 w 9117905"/>
              <a:gd name="connsiteY2" fmla="*/ 257175 h 1531144"/>
              <a:gd name="connsiteX3" fmla="*/ 6308030 w 9117905"/>
              <a:gd name="connsiteY3" fmla="*/ 1531144 h 1531144"/>
              <a:gd name="connsiteX4" fmla="*/ 2310 w 9117905"/>
              <a:gd name="connsiteY4" fmla="*/ 376237 h 1531144"/>
              <a:gd name="connsiteX5" fmla="*/ 0 w 9117905"/>
              <a:gd name="connsiteY5" fmla="*/ 14288 h 1531144"/>
              <a:gd name="connsiteX0" fmla="*/ 0 w 9117905"/>
              <a:gd name="connsiteY0" fmla="*/ 14288 h 1450181"/>
              <a:gd name="connsiteX1" fmla="*/ 9117905 w 9117905"/>
              <a:gd name="connsiteY1" fmla="*/ 0 h 1450181"/>
              <a:gd name="connsiteX2" fmla="*/ 9117905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8994819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17905"/>
              <a:gd name="connsiteY0" fmla="*/ 14288 h 1450181"/>
              <a:gd name="connsiteX1" fmla="*/ 9117905 w 9117905"/>
              <a:gd name="connsiteY1" fmla="*/ 0 h 1450181"/>
              <a:gd name="connsiteX2" fmla="*/ 9106070 w 9117905"/>
              <a:gd name="connsiteY2" fmla="*/ 257175 h 1450181"/>
              <a:gd name="connsiteX3" fmla="*/ 6260689 w 9117905"/>
              <a:gd name="connsiteY3" fmla="*/ 1450181 h 1450181"/>
              <a:gd name="connsiteX4" fmla="*/ 2310 w 9117905"/>
              <a:gd name="connsiteY4" fmla="*/ 376237 h 1450181"/>
              <a:gd name="connsiteX5" fmla="*/ 0 w 9117905"/>
              <a:gd name="connsiteY5" fmla="*/ 14288 h 1450181"/>
              <a:gd name="connsiteX0" fmla="*/ 0 w 9106070"/>
              <a:gd name="connsiteY0" fmla="*/ 0 h 1435893"/>
              <a:gd name="connsiteX1" fmla="*/ 9013755 w 9106070"/>
              <a:gd name="connsiteY1" fmla="*/ 97630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2 h 1435895"/>
              <a:gd name="connsiteX1" fmla="*/ 9096602 w 9106070"/>
              <a:gd name="connsiteY1" fmla="*/ 0 h 1435895"/>
              <a:gd name="connsiteX2" fmla="*/ 9106070 w 9106070"/>
              <a:gd name="connsiteY2" fmla="*/ 242889 h 1435895"/>
              <a:gd name="connsiteX3" fmla="*/ 6260689 w 9106070"/>
              <a:gd name="connsiteY3" fmla="*/ 1435895 h 1435895"/>
              <a:gd name="connsiteX4" fmla="*/ 2310 w 9106070"/>
              <a:gd name="connsiteY4" fmla="*/ 361951 h 1435895"/>
              <a:gd name="connsiteX5" fmla="*/ 0 w 9106070"/>
              <a:gd name="connsiteY5" fmla="*/ 2 h 1435895"/>
              <a:gd name="connsiteX0" fmla="*/ 0 w 9106070"/>
              <a:gd name="connsiteY0" fmla="*/ 0 h 1435893"/>
              <a:gd name="connsiteX1" fmla="*/ 8973515 w 9106070"/>
              <a:gd name="connsiteY1" fmla="*/ 123823 h 1435893"/>
              <a:gd name="connsiteX2" fmla="*/ 9106070 w 9106070"/>
              <a:gd name="connsiteY2" fmla="*/ 242887 h 1435893"/>
              <a:gd name="connsiteX3" fmla="*/ 6260689 w 9106070"/>
              <a:gd name="connsiteY3" fmla="*/ 1435893 h 1435893"/>
              <a:gd name="connsiteX4" fmla="*/ 2310 w 9106070"/>
              <a:gd name="connsiteY4" fmla="*/ 361949 h 1435893"/>
              <a:gd name="connsiteX5" fmla="*/ 0 w 9106070"/>
              <a:gd name="connsiteY5" fmla="*/ 0 h 1435893"/>
              <a:gd name="connsiteX0" fmla="*/ 0 w 9106070"/>
              <a:gd name="connsiteY0" fmla="*/ 7145 h 1443038"/>
              <a:gd name="connsiteX1" fmla="*/ 9089499 w 9106070"/>
              <a:gd name="connsiteY1" fmla="*/ 0 h 1443038"/>
              <a:gd name="connsiteX2" fmla="*/ 9106070 w 9106070"/>
              <a:gd name="connsiteY2" fmla="*/ 250032 h 1443038"/>
              <a:gd name="connsiteX3" fmla="*/ 6260689 w 9106070"/>
              <a:gd name="connsiteY3" fmla="*/ 1443038 h 1443038"/>
              <a:gd name="connsiteX4" fmla="*/ 2310 w 9106070"/>
              <a:gd name="connsiteY4" fmla="*/ 369094 h 1443038"/>
              <a:gd name="connsiteX5" fmla="*/ 0 w 9106070"/>
              <a:gd name="connsiteY5" fmla="*/ 7145 h 1443038"/>
              <a:gd name="connsiteX0" fmla="*/ 0 w 9089499"/>
              <a:gd name="connsiteY0" fmla="*/ 7145 h 1443038"/>
              <a:gd name="connsiteX1" fmla="*/ 9089499 w 9089499"/>
              <a:gd name="connsiteY1" fmla="*/ 0 h 1443038"/>
              <a:gd name="connsiteX2" fmla="*/ 8923808 w 9089499"/>
              <a:gd name="connsiteY2" fmla="*/ 197644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4767 w 9089499"/>
              <a:gd name="connsiteY2" fmla="*/ 247650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8982984 w 9089499"/>
              <a:gd name="connsiteY2" fmla="*/ 202406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2310 w 9089499"/>
              <a:gd name="connsiteY4" fmla="*/ 369094 h 1443038"/>
              <a:gd name="connsiteX5" fmla="*/ 0 w 9089499"/>
              <a:gd name="connsiteY5" fmla="*/ 7145 h 1443038"/>
              <a:gd name="connsiteX0" fmla="*/ 0 w 9089499"/>
              <a:gd name="connsiteY0" fmla="*/ 7145 h 1443038"/>
              <a:gd name="connsiteX1" fmla="*/ 9089499 w 9089499"/>
              <a:gd name="connsiteY1" fmla="*/ 0 h 1443038"/>
              <a:gd name="connsiteX2" fmla="*/ 9087134 w 9089499"/>
              <a:gd name="connsiteY2" fmla="*/ 254793 h 1443038"/>
              <a:gd name="connsiteX3" fmla="*/ 6260689 w 9089499"/>
              <a:gd name="connsiteY3" fmla="*/ 1443038 h 1443038"/>
              <a:gd name="connsiteX4" fmla="*/ 130131 w 9089499"/>
              <a:gd name="connsiteY4" fmla="*/ 266700 h 1443038"/>
              <a:gd name="connsiteX5" fmla="*/ 0 w 9089499"/>
              <a:gd name="connsiteY5" fmla="*/ 7145 h 1443038"/>
              <a:gd name="connsiteX0" fmla="*/ 57 w 9089556"/>
              <a:gd name="connsiteY0" fmla="*/ 7145 h 1443038"/>
              <a:gd name="connsiteX1" fmla="*/ 9089556 w 9089556"/>
              <a:gd name="connsiteY1" fmla="*/ 0 h 1443038"/>
              <a:gd name="connsiteX2" fmla="*/ 9087191 w 9089556"/>
              <a:gd name="connsiteY2" fmla="*/ 254793 h 1443038"/>
              <a:gd name="connsiteX3" fmla="*/ 6260746 w 9089556"/>
              <a:gd name="connsiteY3" fmla="*/ 1443038 h 1443038"/>
              <a:gd name="connsiteX4" fmla="*/ 0 w 9089556"/>
              <a:gd name="connsiteY4" fmla="*/ 366713 h 1443038"/>
              <a:gd name="connsiteX5" fmla="*/ 57 w 9089556"/>
              <a:gd name="connsiteY5" fmla="*/ 7145 h 1443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089556" h="1443038">
                <a:moveTo>
                  <a:pt x="57" y="7145"/>
                </a:moveTo>
                <a:lnTo>
                  <a:pt x="9089556" y="0"/>
                </a:lnTo>
                <a:cubicBezTo>
                  <a:pt x="9087979" y="82550"/>
                  <a:pt x="9088768" y="172243"/>
                  <a:pt x="9087191" y="254793"/>
                </a:cubicBezTo>
                <a:lnTo>
                  <a:pt x="6260746" y="1443038"/>
                </a:lnTo>
                <a:lnTo>
                  <a:pt x="0" y="366713"/>
                </a:lnTo>
                <a:lnTo>
                  <a:pt x="57" y="7145"/>
                </a:lnTo>
                <a:close/>
              </a:path>
            </a:pathLst>
          </a:custGeom>
          <a:gradFill>
            <a:gsLst>
              <a:gs pos="41000">
                <a:srgbClr val="000000">
                  <a:alpha val="0"/>
                </a:srgbClr>
              </a:gs>
              <a:gs pos="57000">
                <a:srgbClr val="4D4D4D"/>
              </a:gs>
              <a:gs pos="100000">
                <a:srgbClr val="000000">
                  <a:alpha val="0"/>
                </a:srgbClr>
              </a:gs>
            </a:gsLst>
            <a:lin ang="6000000" scaled="0"/>
          </a:gradFill>
          <a:ln>
            <a:noFill/>
          </a:ln>
          <a:effectLst>
            <a:softEdge rad="3175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2" name="Title 1"/>
          <p:cNvSpPr>
            <a:spLocks noGrp="1"/>
          </p:cNvSpPr>
          <p:nvPr>
            <p:ph type="title"/>
          </p:nvPr>
        </p:nvSpPr>
        <p:spPr>
          <a:xfrm>
            <a:off x="722313" y="3633793"/>
            <a:ext cx="7772400" cy="1362075"/>
          </a:xfrm>
        </p:spPr>
        <p:txBody>
          <a:bodyPr anchor="t"/>
          <a:lstStyle>
            <a:lvl1pPr algn="l">
              <a:defRPr sz="4000" b="0" i="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722313" y="2133606"/>
            <a:ext cx="7772400" cy="1500187"/>
          </a:xfrm>
        </p:spPr>
        <p:txBody>
          <a:bodyPr anchor="b"/>
          <a:lstStyle>
            <a:lvl1pPr marL="0" indent="0">
              <a:buNone/>
              <a:defRPr sz="200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10" name="Rectangle 9"/>
          <p:cNvSpPr/>
          <p:nvPr/>
        </p:nvSpPr>
        <p:spPr>
          <a:xfrm>
            <a:off x="0" y="5262471"/>
            <a:ext cx="9144000" cy="7464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11" name="Freeform 10"/>
          <p:cNvSpPr/>
          <p:nvPr/>
        </p:nvSpPr>
        <p:spPr>
          <a:xfrm>
            <a:off x="130" y="5502670"/>
            <a:ext cx="9144066" cy="1271150"/>
          </a:xfrm>
          <a:custGeom>
            <a:avLst/>
            <a:gdLst>
              <a:gd name="connsiteX0" fmla="*/ 9331 w 9144000"/>
              <a:gd name="connsiteY0" fmla="*/ 111968 h 1278294"/>
              <a:gd name="connsiteX1" fmla="*/ 6288833 w 9144000"/>
              <a:gd name="connsiteY1" fmla="*/ 1194319 h 1278294"/>
              <a:gd name="connsiteX2" fmla="*/ 9144000 w 9144000"/>
              <a:gd name="connsiteY2" fmla="*/ 0 h 1278294"/>
              <a:gd name="connsiteX3" fmla="*/ 9144000 w 9144000"/>
              <a:gd name="connsiteY3" fmla="*/ 83976 h 1278294"/>
              <a:gd name="connsiteX4" fmla="*/ 6279502 w 9144000"/>
              <a:gd name="connsiteY4" fmla="*/ 1278294 h 1278294"/>
              <a:gd name="connsiteX5" fmla="*/ 0 w 9144000"/>
              <a:gd name="connsiteY5" fmla="*/ 195943 h 1278294"/>
              <a:gd name="connsiteX6" fmla="*/ 9331 w 9144000"/>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71644 w 9134669"/>
              <a:gd name="connsiteY5" fmla="*/ 388824 h 1278294"/>
              <a:gd name="connsiteX6" fmla="*/ 0 w 9134669"/>
              <a:gd name="connsiteY6" fmla="*/ 111968 h 1278294"/>
              <a:gd name="connsiteX0" fmla="*/ 0 w 9134669"/>
              <a:gd name="connsiteY0" fmla="*/ 111968 h 1278294"/>
              <a:gd name="connsiteX1" fmla="*/ 6279502 w 9134669"/>
              <a:gd name="connsiteY1" fmla="*/ 1194319 h 1278294"/>
              <a:gd name="connsiteX2" fmla="*/ 9134669 w 9134669"/>
              <a:gd name="connsiteY2" fmla="*/ 0 h 1278294"/>
              <a:gd name="connsiteX3" fmla="*/ 9134669 w 9134669"/>
              <a:gd name="connsiteY3" fmla="*/ 83976 h 1278294"/>
              <a:gd name="connsiteX4" fmla="*/ 6270171 w 9134669"/>
              <a:gd name="connsiteY4" fmla="*/ 1278294 h 1278294"/>
              <a:gd name="connsiteX5" fmla="*/ 194 w 9134669"/>
              <a:gd name="connsiteY5" fmla="*/ 195943 h 1278294"/>
              <a:gd name="connsiteX6" fmla="*/ 0 w 9134669"/>
              <a:gd name="connsiteY6" fmla="*/ 111968 h 1278294"/>
              <a:gd name="connsiteX0" fmla="*/ 49877 w 9134540"/>
              <a:gd name="connsiteY0" fmla="*/ 42912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49877 w 9134540"/>
              <a:gd name="connsiteY6" fmla="*/ 42912 h 1278294"/>
              <a:gd name="connsiteX0" fmla="*/ 2252 w 9134540"/>
              <a:gd name="connsiteY0" fmla="*/ 116731 h 1278294"/>
              <a:gd name="connsiteX1" fmla="*/ 6279373 w 9134540"/>
              <a:gd name="connsiteY1" fmla="*/ 1194319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279373 w 9134540"/>
              <a:gd name="connsiteY1" fmla="*/ 1234801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78294"/>
              <a:gd name="connsiteX1" fmla="*/ 6307948 w 9134540"/>
              <a:gd name="connsiteY1" fmla="*/ 1189558 h 1278294"/>
              <a:gd name="connsiteX2" fmla="*/ 9134540 w 9134540"/>
              <a:gd name="connsiteY2" fmla="*/ 0 h 1278294"/>
              <a:gd name="connsiteX3" fmla="*/ 9134540 w 9134540"/>
              <a:gd name="connsiteY3" fmla="*/ 83976 h 1278294"/>
              <a:gd name="connsiteX4" fmla="*/ 6270042 w 9134540"/>
              <a:gd name="connsiteY4" fmla="*/ 1278294 h 1278294"/>
              <a:gd name="connsiteX5" fmla="*/ 65 w 9134540"/>
              <a:gd name="connsiteY5" fmla="*/ 195943 h 1278294"/>
              <a:gd name="connsiteX6" fmla="*/ 2252 w 9134540"/>
              <a:gd name="connsiteY6" fmla="*/ 116731 h 1278294"/>
              <a:gd name="connsiteX0" fmla="*/ 2252 w 9134540"/>
              <a:gd name="connsiteY0" fmla="*/ 116731 h 1228287"/>
              <a:gd name="connsiteX1" fmla="*/ 6307948 w 9134540"/>
              <a:gd name="connsiteY1" fmla="*/ 1189558 h 1228287"/>
              <a:gd name="connsiteX2" fmla="*/ 9134540 w 9134540"/>
              <a:gd name="connsiteY2" fmla="*/ 0 h 1228287"/>
              <a:gd name="connsiteX3" fmla="*/ 9134540 w 9134540"/>
              <a:gd name="connsiteY3" fmla="*/ 83976 h 1228287"/>
              <a:gd name="connsiteX4" fmla="*/ 6270042 w 9134540"/>
              <a:gd name="connsiteY4" fmla="*/ 1228287 h 1228287"/>
              <a:gd name="connsiteX5" fmla="*/ 65 w 9134540"/>
              <a:gd name="connsiteY5" fmla="*/ 195943 h 1228287"/>
              <a:gd name="connsiteX6" fmla="*/ 2252 w 9134540"/>
              <a:gd name="connsiteY6" fmla="*/ 116731 h 1228287"/>
              <a:gd name="connsiteX0" fmla="*/ 2252 w 9134540"/>
              <a:gd name="connsiteY0" fmla="*/ 116731 h 1266387"/>
              <a:gd name="connsiteX1" fmla="*/ 6307948 w 9134540"/>
              <a:gd name="connsiteY1" fmla="*/ 1189558 h 1266387"/>
              <a:gd name="connsiteX2" fmla="*/ 9134540 w 9134540"/>
              <a:gd name="connsiteY2" fmla="*/ 0 h 1266387"/>
              <a:gd name="connsiteX3" fmla="*/ 9134540 w 9134540"/>
              <a:gd name="connsiteY3" fmla="*/ 83976 h 1266387"/>
              <a:gd name="connsiteX4" fmla="*/ 6315286 w 9134540"/>
              <a:gd name="connsiteY4" fmla="*/ 1266387 h 1266387"/>
              <a:gd name="connsiteX5" fmla="*/ 65 w 9134540"/>
              <a:gd name="connsiteY5" fmla="*/ 195943 h 1266387"/>
              <a:gd name="connsiteX6" fmla="*/ 2252 w 9134540"/>
              <a:gd name="connsiteY6" fmla="*/ 116731 h 1266387"/>
              <a:gd name="connsiteX0" fmla="*/ 2252 w 9134540"/>
              <a:gd name="connsiteY0" fmla="*/ 152450 h 1302106"/>
              <a:gd name="connsiteX1" fmla="*/ 6307948 w 9134540"/>
              <a:gd name="connsiteY1" fmla="*/ 1225277 h 1302106"/>
              <a:gd name="connsiteX2" fmla="*/ 8932134 w 9134540"/>
              <a:gd name="connsiteY2" fmla="*/ 0 h 1302106"/>
              <a:gd name="connsiteX3" fmla="*/ 9134540 w 9134540"/>
              <a:gd name="connsiteY3" fmla="*/ 119695 h 1302106"/>
              <a:gd name="connsiteX4" fmla="*/ 6315286 w 9134540"/>
              <a:gd name="connsiteY4" fmla="*/ 1302106 h 1302106"/>
              <a:gd name="connsiteX5" fmla="*/ 65 w 9134540"/>
              <a:gd name="connsiteY5" fmla="*/ 231662 h 1302106"/>
              <a:gd name="connsiteX6" fmla="*/ 2252 w 9134540"/>
              <a:gd name="connsiteY6" fmla="*/ 152450 h 1302106"/>
              <a:gd name="connsiteX0" fmla="*/ 2252 w 9144066"/>
              <a:gd name="connsiteY0" fmla="*/ 121494 h 1271150"/>
              <a:gd name="connsiteX1" fmla="*/ 6307948 w 9144066"/>
              <a:gd name="connsiteY1" fmla="*/ 1194321 h 1271150"/>
              <a:gd name="connsiteX2" fmla="*/ 9144066 w 9144066"/>
              <a:gd name="connsiteY2" fmla="*/ 0 h 1271150"/>
              <a:gd name="connsiteX3" fmla="*/ 9134540 w 9144066"/>
              <a:gd name="connsiteY3" fmla="*/ 88739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051196 w 9144066"/>
              <a:gd name="connsiteY3" fmla="*/ 236376 h 1271150"/>
              <a:gd name="connsiteX4" fmla="*/ 6315286 w 9144066"/>
              <a:gd name="connsiteY4" fmla="*/ 1271150 h 1271150"/>
              <a:gd name="connsiteX5" fmla="*/ 65 w 9144066"/>
              <a:gd name="connsiteY5" fmla="*/ 200706 h 1271150"/>
              <a:gd name="connsiteX6" fmla="*/ 2252 w 9144066"/>
              <a:gd name="connsiteY6" fmla="*/ 121494 h 1271150"/>
              <a:gd name="connsiteX0" fmla="*/ 2252 w 9144066"/>
              <a:gd name="connsiteY0" fmla="*/ 121494 h 1271150"/>
              <a:gd name="connsiteX1" fmla="*/ 6307948 w 9144066"/>
              <a:gd name="connsiteY1" fmla="*/ 1194321 h 1271150"/>
              <a:gd name="connsiteX2" fmla="*/ 9144066 w 9144066"/>
              <a:gd name="connsiteY2" fmla="*/ 0 h 1271150"/>
              <a:gd name="connsiteX3" fmla="*/ 9141683 w 9144066"/>
              <a:gd name="connsiteY3" fmla="*/ 79214 h 1271150"/>
              <a:gd name="connsiteX4" fmla="*/ 6315286 w 9144066"/>
              <a:gd name="connsiteY4" fmla="*/ 1271150 h 1271150"/>
              <a:gd name="connsiteX5" fmla="*/ 65 w 9144066"/>
              <a:gd name="connsiteY5" fmla="*/ 200706 h 1271150"/>
              <a:gd name="connsiteX6" fmla="*/ 2252 w 9144066"/>
              <a:gd name="connsiteY6" fmla="*/ 121494 h 1271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44066" h="1271150">
                <a:moveTo>
                  <a:pt x="2252" y="121494"/>
                </a:moveTo>
                <a:lnTo>
                  <a:pt x="6307948" y="1194321"/>
                </a:lnTo>
                <a:lnTo>
                  <a:pt x="9144066" y="0"/>
                </a:lnTo>
                <a:cubicBezTo>
                  <a:pt x="9143272" y="26405"/>
                  <a:pt x="9142477" y="52809"/>
                  <a:pt x="9141683" y="79214"/>
                </a:cubicBezTo>
                <a:lnTo>
                  <a:pt x="6315286" y="1271150"/>
                </a:lnTo>
                <a:lnTo>
                  <a:pt x="65" y="200706"/>
                </a:lnTo>
                <a:cubicBezTo>
                  <a:pt x="0" y="172714"/>
                  <a:pt x="2317" y="149486"/>
                  <a:pt x="2252" y="121494"/>
                </a:cubicBez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4" name="Date Placeholder 3"/>
          <p:cNvSpPr>
            <a:spLocks noGrp="1"/>
          </p:cNvSpPr>
          <p:nvPr>
            <p:ph type="dt" sz="half" idx="10"/>
          </p:nvPr>
        </p:nvSpPr>
        <p:spPr/>
        <p:txBody>
          <a:bodyPr/>
          <a:lstStyle/>
          <a:p>
            <a:fld id="{F4C391E7-AB7F-4EA1-9B33-7786C75A4478}" type="datetimeFigureOut">
              <a:rPr lang="en-US"/>
              <a:pPr/>
              <a:t>4/24/2014</a:t>
            </a:fld>
            <a:endParaRP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AD64D6-F887-45BD-92B4-CB2EFB9EDA7A}" type="slidenum">
              <a:rPr lang="en-US" smtClean="0"/>
              <a:pPr/>
              <a:t>‹#›</a:t>
            </a:fld>
            <a:endParaRPr lang="en-US"/>
          </a:p>
        </p:txBody>
      </p:sp>
    </p:spTree>
    <p:extLst>
      <p:ext uri="{BB962C8B-B14F-4D97-AF65-F5344CB8AC3E}">
        <p14:creationId xmlns:p14="http://schemas.microsoft.com/office/powerpoint/2010/main" val="342088133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Freeform 7"/>
          <p:cNvSpPr/>
          <p:nvPr/>
        </p:nvSpPr>
        <p:spPr>
          <a:xfrm>
            <a:off x="1807392"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9" name="Freeform 8"/>
          <p:cNvSpPr/>
          <p:nvPr/>
        </p:nvSpPr>
        <p:spPr>
          <a:xfrm>
            <a:off x="0" y="5457831"/>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11" name="Freeform 10"/>
          <p:cNvSpPr/>
          <p:nvPr/>
        </p:nvSpPr>
        <p:spPr>
          <a:xfrm>
            <a:off x="1680725" y="6116513"/>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5" name="Date Placeholder 4"/>
          <p:cNvSpPr>
            <a:spLocks noGrp="1"/>
          </p:cNvSpPr>
          <p:nvPr>
            <p:ph type="dt" sz="half" idx="10"/>
          </p:nvPr>
        </p:nvSpPr>
        <p:spPr/>
        <p:txBody>
          <a:bodyPr/>
          <a:lstStyle/>
          <a:p>
            <a:fld id="{F4C391E7-AB7F-4EA1-9B33-7786C75A4478}" type="datetimeFigureOut">
              <a:rPr lang="en-US"/>
              <a:pPr/>
              <a:t>4/24/2014</a:t>
            </a:fld>
            <a:endParaRP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AD64D6-F887-45BD-92B4-CB2EFB9EDA7A}" type="slidenum">
              <a:rPr lang="en-US" smtClean="0"/>
              <a:pPr/>
              <a:t>‹#›</a:t>
            </a:fld>
            <a:endParaRPr lang="en-US"/>
          </a:p>
        </p:txBody>
      </p:sp>
      <p:sp>
        <p:nvSpPr>
          <p:cNvPr id="13" name="Content Placeholder 12"/>
          <p:cNvSpPr>
            <a:spLocks noGrp="1"/>
          </p:cNvSpPr>
          <p:nvPr>
            <p:ph sz="quarter" idx="13"/>
          </p:nvPr>
        </p:nvSpPr>
        <p:spPr>
          <a:xfrm>
            <a:off x="685800" y="1536192"/>
            <a:ext cx="3657600"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5" name="Content Placeholder 14"/>
          <p:cNvSpPr>
            <a:spLocks noGrp="1"/>
          </p:cNvSpPr>
          <p:nvPr>
            <p:ph sz="quarter" idx="14"/>
          </p:nvPr>
        </p:nvSpPr>
        <p:spPr>
          <a:xfrm>
            <a:off x="4800600" y="1536192"/>
            <a:ext cx="3657600" cy="3877056"/>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807171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Freeform 9"/>
          <p:cNvSpPr/>
          <p:nvPr/>
        </p:nvSpPr>
        <p:spPr>
          <a:xfrm>
            <a:off x="1807392"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11" name="Freeform 10"/>
          <p:cNvSpPr/>
          <p:nvPr/>
        </p:nvSpPr>
        <p:spPr>
          <a:xfrm>
            <a:off x="0" y="5457831"/>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685800" y="1535113"/>
            <a:ext cx="3657600" cy="639762"/>
          </a:xfrm>
        </p:spPr>
        <p:txBody>
          <a:bodyPr anchor="b">
            <a:normAutofit/>
          </a:bodyPr>
          <a:lstStyle>
            <a:lvl1pPr marL="0" indent="0">
              <a:buNone/>
              <a:defRPr sz="2000" b="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00600" y="1535113"/>
            <a:ext cx="3657600" cy="639762"/>
          </a:xfrm>
        </p:spPr>
        <p:txBody>
          <a:bodyPr anchor="b">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2" name="Freeform 11"/>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13" name="Freeform 12"/>
          <p:cNvSpPr/>
          <p:nvPr/>
        </p:nvSpPr>
        <p:spPr>
          <a:xfrm>
            <a:off x="1680725" y="6116513"/>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7" name="Date Placeholder 6"/>
          <p:cNvSpPr>
            <a:spLocks noGrp="1"/>
          </p:cNvSpPr>
          <p:nvPr>
            <p:ph type="dt" sz="half" idx="10"/>
          </p:nvPr>
        </p:nvSpPr>
        <p:spPr/>
        <p:txBody>
          <a:bodyPr/>
          <a:lstStyle/>
          <a:p>
            <a:fld id="{F4C391E7-AB7F-4EA1-9B33-7786C75A4478}" type="datetimeFigureOut">
              <a:rPr lang="en-US"/>
              <a:pPr/>
              <a:t>4/24/2014</a:t>
            </a:fld>
            <a:endParaRP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7AD64D6-F887-45BD-92B4-CB2EFB9EDA7A}" type="slidenum">
              <a:rPr lang="en-US" smtClean="0"/>
              <a:pPr/>
              <a:t>‹#›</a:t>
            </a:fld>
            <a:endParaRPr lang="en-US"/>
          </a:p>
        </p:txBody>
      </p:sp>
      <p:sp>
        <p:nvSpPr>
          <p:cNvPr id="15" name="Content Placeholder 14"/>
          <p:cNvSpPr>
            <a:spLocks noGrp="1"/>
          </p:cNvSpPr>
          <p:nvPr>
            <p:ph sz="quarter" idx="13"/>
          </p:nvPr>
        </p:nvSpPr>
        <p:spPr>
          <a:xfrm>
            <a:off x="685800" y="2209800"/>
            <a:ext cx="3657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7" name="Content Placeholder 16"/>
          <p:cNvSpPr>
            <a:spLocks noGrp="1"/>
          </p:cNvSpPr>
          <p:nvPr>
            <p:ph sz="quarter" idx="14"/>
          </p:nvPr>
        </p:nvSpPr>
        <p:spPr>
          <a:xfrm>
            <a:off x="4800600" y="2209800"/>
            <a:ext cx="3657600" cy="3200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3115850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Freeform 5"/>
          <p:cNvSpPr/>
          <p:nvPr/>
        </p:nvSpPr>
        <p:spPr>
          <a:xfrm>
            <a:off x="2" y="5010157"/>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7" name="Freeform 6"/>
          <p:cNvSpPr/>
          <p:nvPr/>
        </p:nvSpPr>
        <p:spPr>
          <a:xfrm>
            <a:off x="0" y="5731673"/>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8" name="Freeform 7"/>
          <p:cNvSpPr/>
          <p:nvPr/>
        </p:nvSpPr>
        <p:spPr>
          <a:xfrm>
            <a:off x="2" y="4973416"/>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9" name="Freeform 8"/>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3" name="Date Placeholder 2"/>
          <p:cNvSpPr>
            <a:spLocks noGrp="1"/>
          </p:cNvSpPr>
          <p:nvPr>
            <p:ph type="dt" sz="half" idx="10"/>
          </p:nvPr>
        </p:nvSpPr>
        <p:spPr/>
        <p:txBody>
          <a:bodyPr/>
          <a:lstStyle/>
          <a:p>
            <a:fld id="{F4C391E7-AB7F-4EA1-9B33-7786C75A4478}" type="datetimeFigureOut">
              <a:rPr lang="en-US"/>
              <a:pPr/>
              <a:t>4/24/2014</a:t>
            </a:fld>
            <a:endParaRP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7AD64D6-F887-45BD-92B4-CB2EFB9EDA7A}" type="slidenum">
              <a:rPr lang="en-US" smtClean="0"/>
              <a:pPr/>
              <a:t>‹#›</a:t>
            </a:fld>
            <a:endParaRPr lang="en-US"/>
          </a:p>
        </p:txBody>
      </p:sp>
    </p:spTree>
    <p:extLst>
      <p:ext uri="{BB962C8B-B14F-4D97-AF65-F5344CB8AC3E}">
        <p14:creationId xmlns:p14="http://schemas.microsoft.com/office/powerpoint/2010/main" val="338796102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Freeform 4"/>
          <p:cNvSpPr/>
          <p:nvPr/>
        </p:nvSpPr>
        <p:spPr>
          <a:xfrm>
            <a:off x="0" y="5731673"/>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3"/>
              </a:gs>
              <a:gs pos="50000">
                <a:schemeClr val="accent3">
                  <a:lumMod val="40000"/>
                  <a:lumOff val="60000"/>
                </a:schemeClr>
              </a:gs>
              <a:gs pos="5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6" name="Freeform 5"/>
          <p:cNvSpPr/>
          <p:nvPr/>
        </p:nvSpPr>
        <p:spPr>
          <a:xfrm>
            <a:off x="1" y="5381627"/>
            <a:ext cx="3286124" cy="1207294"/>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6996854"/>
              <a:gd name="connsiteY0" fmla="*/ 0 h 1571625"/>
              <a:gd name="connsiteX1" fmla="*/ 6996854 w 6996854"/>
              <a:gd name="connsiteY1" fmla="*/ 1266825 h 1571625"/>
              <a:gd name="connsiteX2" fmla="*/ 0 w 6996854"/>
              <a:gd name="connsiteY2" fmla="*/ 1571625 h 1571625"/>
              <a:gd name="connsiteX3" fmla="*/ 0 w 6996854"/>
              <a:gd name="connsiteY3" fmla="*/ 0 h 1571625"/>
              <a:gd name="connsiteX0" fmla="*/ 0 w 7583417"/>
              <a:gd name="connsiteY0" fmla="*/ 0 h 800100"/>
              <a:gd name="connsiteX1" fmla="*/ 7583417 w 7583417"/>
              <a:gd name="connsiteY1" fmla="*/ 495300 h 800100"/>
              <a:gd name="connsiteX2" fmla="*/ 586563 w 7583417"/>
              <a:gd name="connsiteY2" fmla="*/ 800100 h 800100"/>
              <a:gd name="connsiteX3" fmla="*/ 0 w 7583417"/>
              <a:gd name="connsiteY3" fmla="*/ 0 h 800100"/>
              <a:gd name="connsiteX0" fmla="*/ 0 w 7017803"/>
              <a:gd name="connsiteY0" fmla="*/ 0 h 1200150"/>
              <a:gd name="connsiteX1" fmla="*/ 7017803 w 7017803"/>
              <a:gd name="connsiteY1" fmla="*/ 895350 h 1200150"/>
              <a:gd name="connsiteX2" fmla="*/ 20949 w 7017803"/>
              <a:gd name="connsiteY2" fmla="*/ 1200150 h 1200150"/>
              <a:gd name="connsiteX3" fmla="*/ 0 w 7017803"/>
              <a:gd name="connsiteY3" fmla="*/ 0 h 1200150"/>
              <a:gd name="connsiteX0" fmla="*/ 0 w 6410292"/>
              <a:gd name="connsiteY0" fmla="*/ 0 h 1752600"/>
              <a:gd name="connsiteX1" fmla="*/ 6410292 w 6410292"/>
              <a:gd name="connsiteY1" fmla="*/ 1752600 h 1752600"/>
              <a:gd name="connsiteX2" fmla="*/ 20949 w 6410292"/>
              <a:gd name="connsiteY2" fmla="*/ 1200150 h 1752600"/>
              <a:gd name="connsiteX3" fmla="*/ 0 w 6410292"/>
              <a:gd name="connsiteY3" fmla="*/ 0 h 1752600"/>
              <a:gd name="connsiteX0" fmla="*/ 0 w 7227290"/>
              <a:gd name="connsiteY0" fmla="*/ 0 h 1200150"/>
              <a:gd name="connsiteX1" fmla="*/ 7227290 w 7227290"/>
              <a:gd name="connsiteY1" fmla="*/ 885825 h 1200150"/>
              <a:gd name="connsiteX2" fmla="*/ 20949 w 7227290"/>
              <a:gd name="connsiteY2" fmla="*/ 1200150 h 1200150"/>
              <a:gd name="connsiteX3" fmla="*/ 0 w 7227290"/>
              <a:gd name="connsiteY3" fmla="*/ 0 h 1200150"/>
              <a:gd name="connsiteX0" fmla="*/ 0 w 7227290"/>
              <a:gd name="connsiteY0" fmla="*/ 0 h 885825"/>
              <a:gd name="connsiteX1" fmla="*/ 7227290 w 7227290"/>
              <a:gd name="connsiteY1" fmla="*/ 885825 h 885825"/>
              <a:gd name="connsiteX2" fmla="*/ 555141 w 7227290"/>
              <a:gd name="connsiteY2" fmla="*/ 862013 h 885825"/>
              <a:gd name="connsiteX3" fmla="*/ 0 w 7227290"/>
              <a:gd name="connsiteY3" fmla="*/ 0 h 885825"/>
              <a:gd name="connsiteX0" fmla="*/ 0 w 7227290"/>
              <a:gd name="connsiteY0" fmla="*/ 0 h 1207294"/>
              <a:gd name="connsiteX1" fmla="*/ 7227290 w 7227290"/>
              <a:gd name="connsiteY1" fmla="*/ 885825 h 1207294"/>
              <a:gd name="connsiteX2" fmla="*/ 0 w 7227290"/>
              <a:gd name="connsiteY2" fmla="*/ 1207294 h 1207294"/>
              <a:gd name="connsiteX3" fmla="*/ 0 w 7227290"/>
              <a:gd name="connsiteY3" fmla="*/ 0 h 1207294"/>
            </a:gdLst>
            <a:ahLst/>
            <a:cxnLst>
              <a:cxn ang="0">
                <a:pos x="connsiteX0" y="connsiteY0"/>
              </a:cxn>
              <a:cxn ang="0">
                <a:pos x="connsiteX1" y="connsiteY1"/>
              </a:cxn>
              <a:cxn ang="0">
                <a:pos x="connsiteX2" y="connsiteY2"/>
              </a:cxn>
              <a:cxn ang="0">
                <a:pos x="connsiteX3" y="connsiteY3"/>
              </a:cxn>
            </a:cxnLst>
            <a:rect l="l" t="t" r="r" b="b"/>
            <a:pathLst>
              <a:path w="7227290" h="1207294">
                <a:moveTo>
                  <a:pt x="0" y="0"/>
                </a:moveTo>
                <a:lnTo>
                  <a:pt x="7227290" y="885825"/>
                </a:lnTo>
                <a:lnTo>
                  <a:pt x="0" y="1207294"/>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7" name="Freeform 6"/>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8" name="Freeform 7"/>
          <p:cNvSpPr/>
          <p:nvPr/>
        </p:nvSpPr>
        <p:spPr>
          <a:xfrm>
            <a:off x="-196" y="5347026"/>
            <a:ext cx="3426231" cy="944725"/>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 name="connsiteX0" fmla="*/ 1 w 7605568"/>
              <a:gd name="connsiteY0" fmla="*/ 0 h 897732"/>
              <a:gd name="connsiteX1" fmla="*/ 0 w 7605568"/>
              <a:gd name="connsiteY1" fmla="*/ 75665 h 897732"/>
              <a:gd name="connsiteX2" fmla="*/ 2830674 w 7605568"/>
              <a:gd name="connsiteY2" fmla="*/ 806612 h 897732"/>
              <a:gd name="connsiteX3" fmla="*/ 7605568 w 7605568"/>
              <a:gd name="connsiteY3" fmla="*/ 897732 h 897732"/>
              <a:gd name="connsiteX4" fmla="*/ 1 w 7605568"/>
              <a:gd name="connsiteY4" fmla="*/ 0 h 897732"/>
              <a:gd name="connsiteX0" fmla="*/ 1 w 2930931"/>
              <a:gd name="connsiteY0" fmla="*/ 0 h 806612"/>
              <a:gd name="connsiteX1" fmla="*/ 0 w 2930931"/>
              <a:gd name="connsiteY1" fmla="*/ 75665 h 806612"/>
              <a:gd name="connsiteX2" fmla="*/ 2830674 w 2930931"/>
              <a:gd name="connsiteY2" fmla="*/ 806612 h 806612"/>
              <a:gd name="connsiteX3" fmla="*/ 2930931 w 2930931"/>
              <a:gd name="connsiteY3" fmla="*/ 785765 h 806612"/>
              <a:gd name="connsiteX4" fmla="*/ 1 w 2930931"/>
              <a:gd name="connsiteY4" fmla="*/ 0 h 806612"/>
              <a:gd name="connsiteX0" fmla="*/ 1 w 3204530"/>
              <a:gd name="connsiteY0" fmla="*/ 0 h 944725"/>
              <a:gd name="connsiteX1" fmla="*/ 0 w 3204530"/>
              <a:gd name="connsiteY1" fmla="*/ 75665 h 944725"/>
              <a:gd name="connsiteX2" fmla="*/ 3204530 w 3204530"/>
              <a:gd name="connsiteY2" fmla="*/ 944725 h 944725"/>
              <a:gd name="connsiteX3" fmla="*/ 2930931 w 3204530"/>
              <a:gd name="connsiteY3" fmla="*/ 785765 h 944725"/>
              <a:gd name="connsiteX4" fmla="*/ 1 w 3204530"/>
              <a:gd name="connsiteY4" fmla="*/ 0 h 944725"/>
              <a:gd name="connsiteX0" fmla="*/ 1 w 3426231"/>
              <a:gd name="connsiteY0" fmla="*/ 0 h 944725"/>
              <a:gd name="connsiteX1" fmla="*/ 0 w 3426231"/>
              <a:gd name="connsiteY1" fmla="*/ 75665 h 944725"/>
              <a:gd name="connsiteX2" fmla="*/ 3204530 w 3426231"/>
              <a:gd name="connsiteY2" fmla="*/ 944725 h 944725"/>
              <a:gd name="connsiteX3" fmla="*/ 3426231 w 3426231"/>
              <a:gd name="connsiteY3" fmla="*/ 923877 h 944725"/>
              <a:gd name="connsiteX4" fmla="*/ 1 w 3426231"/>
              <a:gd name="connsiteY4" fmla="*/ 0 h 94472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26231" h="944725">
                <a:moveTo>
                  <a:pt x="1" y="0"/>
                </a:moveTo>
                <a:cubicBezTo>
                  <a:pt x="1" y="25222"/>
                  <a:pt x="0" y="50443"/>
                  <a:pt x="0" y="75665"/>
                </a:cubicBezTo>
                <a:lnTo>
                  <a:pt x="3204530" y="944725"/>
                </a:lnTo>
                <a:lnTo>
                  <a:pt x="3426231" y="923877"/>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2" name="Date Placeholder 1"/>
          <p:cNvSpPr>
            <a:spLocks noGrp="1"/>
          </p:cNvSpPr>
          <p:nvPr>
            <p:ph type="dt" sz="half" idx="10"/>
          </p:nvPr>
        </p:nvSpPr>
        <p:spPr/>
        <p:txBody>
          <a:bodyPr/>
          <a:lstStyle/>
          <a:p>
            <a:fld id="{F4C391E7-AB7F-4EA1-9B33-7786C75A4478}" type="datetimeFigureOut">
              <a:rPr lang="en-US"/>
              <a:pPr/>
              <a:t>4/24/2014</a:t>
            </a:fld>
            <a:endParaRPr/>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7AD64D6-F887-45BD-92B4-CB2EFB9EDA7A}" type="slidenum">
              <a:rPr lang="en-US" smtClean="0"/>
              <a:pPr/>
              <a:t>‹#›</a:t>
            </a:fld>
            <a:endParaRPr lang="en-US"/>
          </a:p>
        </p:txBody>
      </p:sp>
    </p:spTree>
    <p:extLst>
      <p:ext uri="{BB962C8B-B14F-4D97-AF65-F5344CB8AC3E}">
        <p14:creationId xmlns:p14="http://schemas.microsoft.com/office/powerpoint/2010/main" val="4129063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25E9D10-4A8D-C249-8E50-6DD120274C5F}" type="datetimeFigureOut">
              <a:rPr lang="en-US" smtClean="0"/>
              <a:t>4/24/2014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34D56B-B4D2-454C-A9E9-DD8375612505}"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Freeform 7"/>
          <p:cNvSpPr/>
          <p:nvPr/>
        </p:nvSpPr>
        <p:spPr>
          <a:xfrm>
            <a:off x="2" y="5010157"/>
            <a:ext cx="7439025" cy="157162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Lst>
            <a:ahLst/>
            <a:cxnLst>
              <a:cxn ang="0">
                <a:pos x="connsiteX0" y="connsiteY0"/>
              </a:cxn>
              <a:cxn ang="0">
                <a:pos x="connsiteX1" y="connsiteY1"/>
              </a:cxn>
              <a:cxn ang="0">
                <a:pos x="connsiteX2" y="connsiteY2"/>
              </a:cxn>
              <a:cxn ang="0">
                <a:pos x="connsiteX3" y="connsiteY3"/>
              </a:cxn>
            </a:cxnLst>
            <a:rect l="l" t="t" r="r" b="b"/>
            <a:pathLst>
              <a:path w="7415827" h="1571625">
                <a:moveTo>
                  <a:pt x="0" y="0"/>
                </a:moveTo>
                <a:lnTo>
                  <a:pt x="7415827" y="866775"/>
                </a:lnTo>
                <a:lnTo>
                  <a:pt x="0" y="1571625"/>
                </a:lnTo>
                <a:lnTo>
                  <a:pt x="0" y="0"/>
                </a:lnTo>
                <a:close/>
              </a:path>
            </a:pathLst>
          </a:custGeom>
          <a:gradFill>
            <a:gsLst>
              <a:gs pos="0">
                <a:srgbClr val="000000"/>
              </a:gs>
              <a:gs pos="24000">
                <a:srgbClr val="333333"/>
              </a:gs>
              <a:gs pos="90000">
                <a:srgbClr val="000000"/>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9" name="Freeform 8"/>
          <p:cNvSpPr/>
          <p:nvPr/>
        </p:nvSpPr>
        <p:spPr>
          <a:xfrm>
            <a:off x="0" y="5731673"/>
            <a:ext cx="9147178" cy="1126333"/>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818007 h 1075182"/>
              <a:gd name="connsiteX1" fmla="*/ 9124990 w 9144000"/>
              <a:gd name="connsiteY1" fmla="*/ 0 h 1075182"/>
              <a:gd name="connsiteX2" fmla="*/ 9144000 w 9144000"/>
              <a:gd name="connsiteY2" fmla="*/ 1075182 h 1075182"/>
              <a:gd name="connsiteX3" fmla="*/ 0 w 9144000"/>
              <a:gd name="connsiteY3" fmla="*/ 1065657 h 1075182"/>
              <a:gd name="connsiteX4" fmla="*/ 20 w 9144000"/>
              <a:gd name="connsiteY4" fmla="*/ 818007 h 1075182"/>
              <a:gd name="connsiteX0" fmla="*/ 20 w 9124990"/>
              <a:gd name="connsiteY0" fmla="*/ 818007 h 1065657"/>
              <a:gd name="connsiteX1" fmla="*/ 9124990 w 9124990"/>
              <a:gd name="connsiteY1" fmla="*/ 0 h 1065657"/>
              <a:gd name="connsiteX2" fmla="*/ 8854092 w 9124990"/>
              <a:gd name="connsiteY2" fmla="*/ 585026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9122615 w 9124990"/>
              <a:gd name="connsiteY2" fmla="*/ 1063889 h 1065657"/>
              <a:gd name="connsiteX3" fmla="*/ 0 w 9124990"/>
              <a:gd name="connsiteY3" fmla="*/ 1065657 h 1065657"/>
              <a:gd name="connsiteX4" fmla="*/ 20 w 9124990"/>
              <a:gd name="connsiteY4" fmla="*/ 818007 h 1065657"/>
              <a:gd name="connsiteX0" fmla="*/ 20 w 9124990"/>
              <a:gd name="connsiteY0" fmla="*/ 818007 h 1065657"/>
              <a:gd name="connsiteX1" fmla="*/ 9124990 w 9124990"/>
              <a:gd name="connsiteY1" fmla="*/ 0 h 1065657"/>
              <a:gd name="connsiteX2" fmla="*/ 8766171 w 9124990"/>
              <a:gd name="connsiteY2" fmla="*/ 508228 h 1065657"/>
              <a:gd name="connsiteX3" fmla="*/ 0 w 9124990"/>
              <a:gd name="connsiteY3" fmla="*/ 1065657 h 1065657"/>
              <a:gd name="connsiteX4" fmla="*/ 20 w 9124990"/>
              <a:gd name="connsiteY4" fmla="*/ 818007 h 1065657"/>
              <a:gd name="connsiteX0" fmla="*/ 20 w 9128161"/>
              <a:gd name="connsiteY0" fmla="*/ 818007 h 1068407"/>
              <a:gd name="connsiteX1" fmla="*/ 9124990 w 9128161"/>
              <a:gd name="connsiteY1" fmla="*/ 0 h 1068407"/>
              <a:gd name="connsiteX2" fmla="*/ 9127369 w 9128161"/>
              <a:gd name="connsiteY2" fmla="*/ 1068407 h 1068407"/>
              <a:gd name="connsiteX3" fmla="*/ 0 w 9128161"/>
              <a:gd name="connsiteY3" fmla="*/ 1065657 h 1068407"/>
              <a:gd name="connsiteX4" fmla="*/ 20 w 9128161"/>
              <a:gd name="connsiteY4" fmla="*/ 818007 h 10684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28161" h="1068407">
                <a:moveTo>
                  <a:pt x="20" y="818007"/>
                </a:moveTo>
                <a:lnTo>
                  <a:pt x="9124990" y="0"/>
                </a:lnTo>
                <a:cubicBezTo>
                  <a:pt x="9124198" y="354630"/>
                  <a:pt x="9128161" y="713777"/>
                  <a:pt x="9127369" y="1068407"/>
                </a:cubicBezTo>
                <a:lnTo>
                  <a:pt x="0" y="1065657"/>
                </a:lnTo>
                <a:cubicBezTo>
                  <a:pt x="7" y="983107"/>
                  <a:pt x="13" y="900557"/>
                  <a:pt x="20" y="818007"/>
                </a:cubicBezTo>
                <a:close/>
              </a:path>
            </a:pathLst>
          </a:custGeom>
          <a:gradFill>
            <a:gsLst>
              <a:gs pos="39000">
                <a:schemeClr val="accent1"/>
              </a:gs>
              <a:gs pos="50000">
                <a:schemeClr val="accent1">
                  <a:lumMod val="40000"/>
                  <a:lumOff val="60000"/>
                </a:schemeClr>
              </a:gs>
              <a:gs pos="5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2"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smtClean="0"/>
              <a:t>Click to edit Master title style</a:t>
            </a:r>
            <a:endParaRPr lang="en-US" dirty="0"/>
          </a:p>
        </p:txBody>
      </p:sp>
      <p:sp>
        <p:nvSpPr>
          <p:cNvPr id="10" name="Freeform 9"/>
          <p:cNvSpPr/>
          <p:nvPr/>
        </p:nvSpPr>
        <p:spPr>
          <a:xfrm>
            <a:off x="2" y="4973416"/>
            <a:ext cx="7674867" cy="928299"/>
          </a:xfrm>
          <a:custGeom>
            <a:avLst/>
            <a:gdLst>
              <a:gd name="connsiteX0" fmla="*/ 0 w 7548466"/>
              <a:gd name="connsiteY0" fmla="*/ 0 h 933061"/>
              <a:gd name="connsiteX1" fmla="*/ 9331 w 7548466"/>
              <a:gd name="connsiteY1" fmla="*/ 65314 h 933061"/>
              <a:gd name="connsiteX2" fmla="*/ 7221894 w 7548466"/>
              <a:gd name="connsiteY2" fmla="*/ 933061 h 933061"/>
              <a:gd name="connsiteX3" fmla="*/ 7548466 w 7548466"/>
              <a:gd name="connsiteY3" fmla="*/ 914400 h 933061"/>
              <a:gd name="connsiteX4" fmla="*/ 0 w 7548466"/>
              <a:gd name="connsiteY4" fmla="*/ 0 h 933061"/>
              <a:gd name="connsiteX0" fmla="*/ 131163 w 7539135"/>
              <a:gd name="connsiteY0" fmla="*/ 0 h 1042598"/>
              <a:gd name="connsiteX1" fmla="*/ 0 w 7539135"/>
              <a:gd name="connsiteY1" fmla="*/ 174851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0 w 7407972"/>
              <a:gd name="connsiteY0" fmla="*/ 0 h 1042598"/>
              <a:gd name="connsiteX1" fmla="*/ 85531 w 7407972"/>
              <a:gd name="connsiteY1" fmla="*/ 134370 h 1042598"/>
              <a:gd name="connsiteX2" fmla="*/ 7081400 w 7407972"/>
              <a:gd name="connsiteY2" fmla="*/ 1042598 h 1042598"/>
              <a:gd name="connsiteX3" fmla="*/ 7407972 w 7407972"/>
              <a:gd name="connsiteY3" fmla="*/ 1023937 h 1042598"/>
              <a:gd name="connsiteX4" fmla="*/ 0 w 7407972"/>
              <a:gd name="connsiteY4" fmla="*/ 0 h 1042598"/>
              <a:gd name="connsiteX0" fmla="*/ 131163 w 7539135"/>
              <a:gd name="connsiteY0" fmla="*/ 0 h 1042598"/>
              <a:gd name="connsiteX1" fmla="*/ 0 w 7539135"/>
              <a:gd name="connsiteY1" fmla="*/ 193902 h 1042598"/>
              <a:gd name="connsiteX2" fmla="*/ 7212563 w 7539135"/>
              <a:gd name="connsiteY2" fmla="*/ 1042598 h 1042598"/>
              <a:gd name="connsiteX3" fmla="*/ 7539135 w 7539135"/>
              <a:gd name="connsiteY3" fmla="*/ 1023937 h 1042598"/>
              <a:gd name="connsiteX4" fmla="*/ 131163 w 7539135"/>
              <a:gd name="connsiteY4" fmla="*/ 0 h 1042598"/>
              <a:gd name="connsiteX0" fmla="*/ 59725 w 7539135"/>
              <a:gd name="connsiteY0" fmla="*/ 0 h 892580"/>
              <a:gd name="connsiteX1" fmla="*/ 0 w 7539135"/>
              <a:gd name="connsiteY1" fmla="*/ 43884 h 892580"/>
              <a:gd name="connsiteX2" fmla="*/ 7212563 w 7539135"/>
              <a:gd name="connsiteY2" fmla="*/ 892580 h 892580"/>
              <a:gd name="connsiteX3" fmla="*/ 7539135 w 7539135"/>
              <a:gd name="connsiteY3" fmla="*/ 873919 h 892580"/>
              <a:gd name="connsiteX4" fmla="*/ 59725 w 7539135"/>
              <a:gd name="connsiteY4" fmla="*/ 0 h 892580"/>
              <a:gd name="connsiteX0" fmla="*/ 194 w 7539135"/>
              <a:gd name="connsiteY0" fmla="*/ 0 h 923536"/>
              <a:gd name="connsiteX1" fmla="*/ 0 w 7539135"/>
              <a:gd name="connsiteY1" fmla="*/ 74840 h 923536"/>
              <a:gd name="connsiteX2" fmla="*/ 7212563 w 7539135"/>
              <a:gd name="connsiteY2" fmla="*/ 923536 h 923536"/>
              <a:gd name="connsiteX3" fmla="*/ 7539135 w 7539135"/>
              <a:gd name="connsiteY3" fmla="*/ 904875 h 923536"/>
              <a:gd name="connsiteX4" fmla="*/ 194 w 7539135"/>
              <a:gd name="connsiteY4" fmla="*/ 0 h 923536"/>
              <a:gd name="connsiteX0" fmla="*/ 194 w 7539135"/>
              <a:gd name="connsiteY0" fmla="*/ 0 h 904875"/>
              <a:gd name="connsiteX1" fmla="*/ 0 w 7539135"/>
              <a:gd name="connsiteY1" fmla="*/ 74840 h 904875"/>
              <a:gd name="connsiteX2" fmla="*/ 7212563 w 7539135"/>
              <a:gd name="connsiteY2" fmla="*/ 883055 h 904875"/>
              <a:gd name="connsiteX3" fmla="*/ 7539135 w 7539135"/>
              <a:gd name="connsiteY3" fmla="*/ 904875 h 904875"/>
              <a:gd name="connsiteX4" fmla="*/ 194 w 7539135"/>
              <a:gd name="connsiteY4" fmla="*/ 0 h 904875"/>
              <a:gd name="connsiteX0" fmla="*/ 194 w 7703442"/>
              <a:gd name="connsiteY0" fmla="*/ 0 h 1016794"/>
              <a:gd name="connsiteX1" fmla="*/ 0 w 7703442"/>
              <a:gd name="connsiteY1" fmla="*/ 74840 h 1016794"/>
              <a:gd name="connsiteX2" fmla="*/ 7212563 w 7703442"/>
              <a:gd name="connsiteY2" fmla="*/ 883055 h 1016794"/>
              <a:gd name="connsiteX3" fmla="*/ 7703442 w 7703442"/>
              <a:gd name="connsiteY3" fmla="*/ 1016794 h 1016794"/>
              <a:gd name="connsiteX4" fmla="*/ 194 w 7703442"/>
              <a:gd name="connsiteY4" fmla="*/ 0 h 1016794"/>
              <a:gd name="connsiteX0" fmla="*/ 194 w 7674867"/>
              <a:gd name="connsiteY0" fmla="*/ 0 h 897731"/>
              <a:gd name="connsiteX1" fmla="*/ 0 w 7674867"/>
              <a:gd name="connsiteY1" fmla="*/ 74840 h 897731"/>
              <a:gd name="connsiteX2" fmla="*/ 7212563 w 7674867"/>
              <a:gd name="connsiteY2" fmla="*/ 883055 h 897731"/>
              <a:gd name="connsiteX3" fmla="*/ 7674867 w 7674867"/>
              <a:gd name="connsiteY3" fmla="*/ 897731 h 897731"/>
              <a:gd name="connsiteX4" fmla="*/ 194 w 7674867"/>
              <a:gd name="connsiteY4" fmla="*/ 0 h 897731"/>
              <a:gd name="connsiteX0" fmla="*/ 194 w 7674867"/>
              <a:gd name="connsiteY0" fmla="*/ 0 h 930680"/>
              <a:gd name="connsiteX1" fmla="*/ 0 w 7674867"/>
              <a:gd name="connsiteY1" fmla="*/ 74840 h 930680"/>
              <a:gd name="connsiteX2" fmla="*/ 7293526 w 7674867"/>
              <a:gd name="connsiteY2" fmla="*/ 930680 h 930680"/>
              <a:gd name="connsiteX3" fmla="*/ 7674867 w 7674867"/>
              <a:gd name="connsiteY3" fmla="*/ 897731 h 930680"/>
              <a:gd name="connsiteX4" fmla="*/ 194 w 7674867"/>
              <a:gd name="connsiteY4" fmla="*/ 0 h 930680"/>
              <a:gd name="connsiteX0" fmla="*/ 194 w 7674867"/>
              <a:gd name="connsiteY0" fmla="*/ 0 h 897731"/>
              <a:gd name="connsiteX1" fmla="*/ 0 w 7674867"/>
              <a:gd name="connsiteY1" fmla="*/ 74840 h 897731"/>
              <a:gd name="connsiteX2" fmla="*/ 7293526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38758 w 7674867"/>
              <a:gd name="connsiteY2" fmla="*/ 894961 h 897731"/>
              <a:gd name="connsiteX3" fmla="*/ 7674867 w 7674867"/>
              <a:gd name="connsiteY3" fmla="*/ 897731 h 897731"/>
              <a:gd name="connsiteX4" fmla="*/ 194 w 7674867"/>
              <a:gd name="connsiteY4" fmla="*/ 0 h 897731"/>
              <a:gd name="connsiteX0" fmla="*/ 194 w 7674867"/>
              <a:gd name="connsiteY0" fmla="*/ 0 h 897731"/>
              <a:gd name="connsiteX1" fmla="*/ 0 w 7674867"/>
              <a:gd name="connsiteY1" fmla="*/ 74840 h 897731"/>
              <a:gd name="connsiteX2" fmla="*/ 7298289 w 7674867"/>
              <a:gd name="connsiteY2" fmla="*/ 661599 h 897731"/>
              <a:gd name="connsiteX3" fmla="*/ 7674867 w 7674867"/>
              <a:gd name="connsiteY3" fmla="*/ 897731 h 897731"/>
              <a:gd name="connsiteX4" fmla="*/ 194 w 7674867"/>
              <a:gd name="connsiteY4" fmla="*/ 0 h 897731"/>
              <a:gd name="connsiteX0" fmla="*/ 194 w 7674867"/>
              <a:gd name="connsiteY0" fmla="*/ 0 h 928299"/>
              <a:gd name="connsiteX1" fmla="*/ 0 w 7674867"/>
              <a:gd name="connsiteY1" fmla="*/ 74840 h 928299"/>
              <a:gd name="connsiteX2" fmla="*/ 7298289 w 7674867"/>
              <a:gd name="connsiteY2" fmla="*/ 928299 h 928299"/>
              <a:gd name="connsiteX3" fmla="*/ 7674867 w 7674867"/>
              <a:gd name="connsiteY3" fmla="*/ 897731 h 928299"/>
              <a:gd name="connsiteX4" fmla="*/ 194 w 7674867"/>
              <a:gd name="connsiteY4" fmla="*/ 0 h 9282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74867" h="928299">
                <a:moveTo>
                  <a:pt x="194" y="0"/>
                </a:moveTo>
                <a:cubicBezTo>
                  <a:pt x="129" y="24947"/>
                  <a:pt x="65" y="49893"/>
                  <a:pt x="0" y="74840"/>
                </a:cubicBezTo>
                <a:lnTo>
                  <a:pt x="7298289" y="928299"/>
                </a:lnTo>
                <a:lnTo>
                  <a:pt x="7674867" y="897731"/>
                </a:lnTo>
                <a:lnTo>
                  <a:pt x="194"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11" name="Freeform 10"/>
          <p:cNvSpPr/>
          <p:nvPr/>
        </p:nvSpPr>
        <p:spPr>
          <a:xfrm>
            <a:off x="-2382" y="5696242"/>
            <a:ext cx="9146382" cy="930294"/>
          </a:xfrm>
          <a:custGeom>
            <a:avLst/>
            <a:gdLst>
              <a:gd name="connsiteX0" fmla="*/ 9153331 w 9153331"/>
              <a:gd name="connsiteY0" fmla="*/ 0 h 951723"/>
              <a:gd name="connsiteX1" fmla="*/ 0 w 9153331"/>
              <a:gd name="connsiteY1" fmla="*/ 867747 h 951723"/>
              <a:gd name="connsiteX2" fmla="*/ 0 w 9153331"/>
              <a:gd name="connsiteY2" fmla="*/ 951723 h 951723"/>
              <a:gd name="connsiteX3" fmla="*/ 9153331 w 9153331"/>
              <a:gd name="connsiteY3" fmla="*/ 83976 h 951723"/>
              <a:gd name="connsiteX4" fmla="*/ 9153331 w 9153331"/>
              <a:gd name="connsiteY4" fmla="*/ 0 h 951723"/>
              <a:gd name="connsiteX0" fmla="*/ 9153331 w 9153331"/>
              <a:gd name="connsiteY0" fmla="*/ 0 h 951723"/>
              <a:gd name="connsiteX1" fmla="*/ 107265 w 9153331"/>
              <a:gd name="connsiteY1" fmla="*/ 901085 h 951723"/>
              <a:gd name="connsiteX2" fmla="*/ 0 w 9153331"/>
              <a:gd name="connsiteY2" fmla="*/ 951723 h 951723"/>
              <a:gd name="connsiteX3" fmla="*/ 9153331 w 9153331"/>
              <a:gd name="connsiteY3" fmla="*/ 83976 h 951723"/>
              <a:gd name="connsiteX4" fmla="*/ 9153331 w 9153331"/>
              <a:gd name="connsiteY4" fmla="*/ 0 h 951723"/>
              <a:gd name="connsiteX0" fmla="*/ 9155715 w 9155715"/>
              <a:gd name="connsiteY0" fmla="*/ 0 h 951723"/>
              <a:gd name="connsiteX1" fmla="*/ 0 w 9155715"/>
              <a:gd name="connsiteY1" fmla="*/ 865366 h 951723"/>
              <a:gd name="connsiteX2" fmla="*/ 2384 w 9155715"/>
              <a:gd name="connsiteY2" fmla="*/ 951723 h 951723"/>
              <a:gd name="connsiteX3" fmla="*/ 9155715 w 9155715"/>
              <a:gd name="connsiteY3" fmla="*/ 83976 h 951723"/>
              <a:gd name="connsiteX4" fmla="*/ 9155715 w 9155715"/>
              <a:gd name="connsiteY4" fmla="*/ 0 h 951723"/>
              <a:gd name="connsiteX0" fmla="*/ 9155715 w 9155715"/>
              <a:gd name="connsiteY0" fmla="*/ 0 h 894573"/>
              <a:gd name="connsiteX1" fmla="*/ 0 w 9155715"/>
              <a:gd name="connsiteY1" fmla="*/ 865366 h 894573"/>
              <a:gd name="connsiteX2" fmla="*/ 197847 w 9155715"/>
              <a:gd name="connsiteY2" fmla="*/ 894573 h 894573"/>
              <a:gd name="connsiteX3" fmla="*/ 9155715 w 9155715"/>
              <a:gd name="connsiteY3" fmla="*/ 83976 h 894573"/>
              <a:gd name="connsiteX4" fmla="*/ 9155715 w 9155715"/>
              <a:gd name="connsiteY4" fmla="*/ 0 h 894573"/>
              <a:gd name="connsiteX0" fmla="*/ 9155715 w 9155715"/>
              <a:gd name="connsiteY0" fmla="*/ 0 h 946961"/>
              <a:gd name="connsiteX1" fmla="*/ 0 w 9155715"/>
              <a:gd name="connsiteY1" fmla="*/ 865366 h 946961"/>
              <a:gd name="connsiteX2" fmla="*/ 4768 w 9155715"/>
              <a:gd name="connsiteY2" fmla="*/ 946961 h 946961"/>
              <a:gd name="connsiteX3" fmla="*/ 9155715 w 9155715"/>
              <a:gd name="connsiteY3" fmla="*/ 83976 h 946961"/>
              <a:gd name="connsiteX4" fmla="*/ 9155715 w 9155715"/>
              <a:gd name="connsiteY4" fmla="*/ 0 h 946961"/>
              <a:gd name="connsiteX0" fmla="*/ 9155715 w 9155715"/>
              <a:gd name="connsiteY0" fmla="*/ 0 h 894574"/>
              <a:gd name="connsiteX1" fmla="*/ 0 w 9155715"/>
              <a:gd name="connsiteY1" fmla="*/ 865366 h 894574"/>
              <a:gd name="connsiteX2" fmla="*/ 97732 w 9155715"/>
              <a:gd name="connsiteY2" fmla="*/ 894574 h 894574"/>
              <a:gd name="connsiteX3" fmla="*/ 9155715 w 9155715"/>
              <a:gd name="connsiteY3" fmla="*/ 83976 h 894574"/>
              <a:gd name="connsiteX4" fmla="*/ 9155715 w 9155715"/>
              <a:gd name="connsiteY4" fmla="*/ 0 h 894574"/>
              <a:gd name="connsiteX0" fmla="*/ 9155715 w 9155715"/>
              <a:gd name="connsiteY0" fmla="*/ 0 h 939818"/>
              <a:gd name="connsiteX1" fmla="*/ 0 w 9155715"/>
              <a:gd name="connsiteY1" fmla="*/ 865366 h 939818"/>
              <a:gd name="connsiteX2" fmla="*/ 2384 w 9155715"/>
              <a:gd name="connsiteY2" fmla="*/ 939818 h 939818"/>
              <a:gd name="connsiteX3" fmla="*/ 9155715 w 9155715"/>
              <a:gd name="connsiteY3" fmla="*/ 83976 h 939818"/>
              <a:gd name="connsiteX4" fmla="*/ 9155715 w 9155715"/>
              <a:gd name="connsiteY4" fmla="*/ 0 h 939818"/>
              <a:gd name="connsiteX0" fmla="*/ 9015078 w 9155715"/>
              <a:gd name="connsiteY0" fmla="*/ 0 h 873143"/>
              <a:gd name="connsiteX1" fmla="*/ 0 w 9155715"/>
              <a:gd name="connsiteY1" fmla="*/ 798691 h 873143"/>
              <a:gd name="connsiteX2" fmla="*/ 2384 w 9155715"/>
              <a:gd name="connsiteY2" fmla="*/ 873143 h 873143"/>
              <a:gd name="connsiteX3" fmla="*/ 9155715 w 9155715"/>
              <a:gd name="connsiteY3" fmla="*/ 17301 h 873143"/>
              <a:gd name="connsiteX4" fmla="*/ 9015078 w 9155715"/>
              <a:gd name="connsiteY4" fmla="*/ 0 h 873143"/>
              <a:gd name="connsiteX0" fmla="*/ 9160482 w 9160482"/>
              <a:gd name="connsiteY0" fmla="*/ 0 h 930293"/>
              <a:gd name="connsiteX1" fmla="*/ 0 w 9160482"/>
              <a:gd name="connsiteY1" fmla="*/ 855841 h 930293"/>
              <a:gd name="connsiteX2" fmla="*/ 2384 w 9160482"/>
              <a:gd name="connsiteY2" fmla="*/ 930293 h 930293"/>
              <a:gd name="connsiteX3" fmla="*/ 9155715 w 9160482"/>
              <a:gd name="connsiteY3" fmla="*/ 74451 h 930293"/>
              <a:gd name="connsiteX4" fmla="*/ 9160482 w 9160482"/>
              <a:gd name="connsiteY4" fmla="*/ 0 h 930293"/>
              <a:gd name="connsiteX0" fmla="*/ 9072286 w 9155715"/>
              <a:gd name="connsiteY0" fmla="*/ 0 h 885050"/>
              <a:gd name="connsiteX1" fmla="*/ 0 w 9155715"/>
              <a:gd name="connsiteY1" fmla="*/ 810598 h 885050"/>
              <a:gd name="connsiteX2" fmla="*/ 2384 w 9155715"/>
              <a:gd name="connsiteY2" fmla="*/ 885050 h 885050"/>
              <a:gd name="connsiteX3" fmla="*/ 9155715 w 9155715"/>
              <a:gd name="connsiteY3" fmla="*/ 29208 h 885050"/>
              <a:gd name="connsiteX4" fmla="*/ 9072286 w 9155715"/>
              <a:gd name="connsiteY4" fmla="*/ 0 h 885050"/>
              <a:gd name="connsiteX0" fmla="*/ 9155715 w 9155715"/>
              <a:gd name="connsiteY0" fmla="*/ 0 h 930294"/>
              <a:gd name="connsiteX1" fmla="*/ 0 w 9155715"/>
              <a:gd name="connsiteY1" fmla="*/ 855842 h 930294"/>
              <a:gd name="connsiteX2" fmla="*/ 2384 w 9155715"/>
              <a:gd name="connsiteY2" fmla="*/ 930294 h 930294"/>
              <a:gd name="connsiteX3" fmla="*/ 9155715 w 9155715"/>
              <a:gd name="connsiteY3" fmla="*/ 74452 h 930294"/>
              <a:gd name="connsiteX4" fmla="*/ 9155715 w 9155715"/>
              <a:gd name="connsiteY4" fmla="*/ 0 h 9302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155715" h="930294">
                <a:moveTo>
                  <a:pt x="9155715" y="0"/>
                </a:moveTo>
                <a:lnTo>
                  <a:pt x="0" y="855842"/>
                </a:lnTo>
                <a:cubicBezTo>
                  <a:pt x="795" y="884628"/>
                  <a:pt x="1589" y="901508"/>
                  <a:pt x="2384" y="930294"/>
                </a:cubicBezTo>
                <a:lnTo>
                  <a:pt x="9155715" y="74452"/>
                </a:lnTo>
                <a:lnTo>
                  <a:pt x="9155715"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5" name="Date Placeholder 4"/>
          <p:cNvSpPr>
            <a:spLocks noGrp="1"/>
          </p:cNvSpPr>
          <p:nvPr>
            <p:ph type="dt" sz="half" idx="10"/>
          </p:nvPr>
        </p:nvSpPr>
        <p:spPr/>
        <p:txBody>
          <a:bodyPr/>
          <a:lstStyle/>
          <a:p>
            <a:fld id="{F4C391E7-AB7F-4EA1-9B33-7786C75A4478}" type="datetimeFigureOut">
              <a:rPr lang="en-US"/>
              <a:pPr/>
              <a:t>4/24/2014</a:t>
            </a:fld>
            <a:endParaRP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AD64D6-F887-45BD-92B4-CB2EFB9EDA7A}" type="slidenum">
              <a:rPr lang="en-US" smtClean="0"/>
              <a:pPr/>
              <a:t>‹#›</a:t>
            </a:fld>
            <a:endParaRPr lang="en-US"/>
          </a:p>
        </p:txBody>
      </p:sp>
      <p:sp>
        <p:nvSpPr>
          <p:cNvPr id="13" name="Content Placeholder 12"/>
          <p:cNvSpPr>
            <a:spLocks noGrp="1"/>
          </p:cNvSpPr>
          <p:nvPr>
            <p:ph sz="quarter" idx="13"/>
          </p:nvPr>
        </p:nvSpPr>
        <p:spPr>
          <a:xfrm>
            <a:off x="4572000" y="609600"/>
            <a:ext cx="3886200" cy="4191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4" name="Text Placeholder 13"/>
          <p:cNvSpPr>
            <a:spLocks noGrp="1"/>
          </p:cNvSpPr>
          <p:nvPr>
            <p:ph type="body" sz="quarter" idx="14"/>
          </p:nvPr>
        </p:nvSpPr>
        <p:spPr>
          <a:xfrm>
            <a:off x="676274" y="1527048"/>
            <a:ext cx="3383280" cy="329184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Tree>
    <p:extLst>
      <p:ext uri="{BB962C8B-B14F-4D97-AF65-F5344CB8AC3E}">
        <p14:creationId xmlns:p14="http://schemas.microsoft.com/office/powerpoint/2010/main" val="380682836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Freeform 7"/>
          <p:cNvSpPr/>
          <p:nvPr/>
        </p:nvSpPr>
        <p:spPr>
          <a:xfrm>
            <a:off x="1807392"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1"/>
              </a:gs>
              <a:gs pos="40000">
                <a:schemeClr val="accent1">
                  <a:lumMod val="40000"/>
                  <a:lumOff val="60000"/>
                </a:schemeClr>
              </a:gs>
              <a:gs pos="48000">
                <a:schemeClr val="accent1"/>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9" name="Freeform 8"/>
          <p:cNvSpPr/>
          <p:nvPr/>
        </p:nvSpPr>
        <p:spPr>
          <a:xfrm>
            <a:off x="0" y="5457831"/>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3"/>
              </a:gs>
              <a:gs pos="52000">
                <a:schemeClr val="accent3">
                  <a:lumMod val="40000"/>
                  <a:lumOff val="60000"/>
                </a:schemeClr>
              </a:gs>
              <a:gs pos="66000">
                <a:schemeClr val="accent3"/>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3" name="Picture Placeholder 2"/>
          <p:cNvSpPr>
            <a:spLocks noGrp="1"/>
          </p:cNvSpPr>
          <p:nvPr>
            <p:ph type="pic" idx="1"/>
          </p:nvPr>
        </p:nvSpPr>
        <p:spPr>
          <a:xfrm>
            <a:off x="4572000" y="609606"/>
            <a:ext cx="3886200" cy="4190999"/>
          </a:xfrm>
          <a:ln w="79375">
            <a:solidFill>
              <a:schemeClr val="tx1"/>
            </a:solidFill>
            <a:miter lim="800000"/>
          </a:ln>
          <a:effectLst>
            <a:outerShdw blurRad="50800" dist="38100" dir="5400000" algn="ctr" rotWithShape="0">
              <a:srgbClr val="000000">
                <a:alpha val="42000"/>
              </a:srgbClr>
            </a:outerShdw>
          </a:effectLst>
        </p:spPr>
        <p:txBody>
          <a:bodyPr>
            <a:normAutofit/>
          </a:bodyPr>
          <a:lstStyle>
            <a:lvl1pPr marL="0" indent="0" algn="ctr">
              <a:buNone/>
              <a:defRPr sz="2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10" name="Freeform 9"/>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11" name="Freeform 10"/>
          <p:cNvSpPr/>
          <p:nvPr/>
        </p:nvSpPr>
        <p:spPr>
          <a:xfrm>
            <a:off x="1680725" y="6116513"/>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5" name="Date Placeholder 4"/>
          <p:cNvSpPr>
            <a:spLocks noGrp="1"/>
          </p:cNvSpPr>
          <p:nvPr>
            <p:ph type="dt" sz="half" idx="10"/>
          </p:nvPr>
        </p:nvSpPr>
        <p:spPr/>
        <p:txBody>
          <a:bodyPr/>
          <a:lstStyle/>
          <a:p>
            <a:fld id="{F4C391E7-AB7F-4EA1-9B33-7786C75A4478}" type="datetimeFigureOut">
              <a:rPr lang="en-US"/>
              <a:pPr/>
              <a:t>4/24/2014</a:t>
            </a:fld>
            <a:endParaRP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7AD64D6-F887-45BD-92B4-CB2EFB9EDA7A}" type="slidenum">
              <a:rPr lang="en-US" smtClean="0"/>
              <a:pPr/>
              <a:t>‹#›</a:t>
            </a:fld>
            <a:endParaRPr lang="en-US"/>
          </a:p>
        </p:txBody>
      </p:sp>
      <p:sp>
        <p:nvSpPr>
          <p:cNvPr id="14" name="Title 1"/>
          <p:cNvSpPr>
            <a:spLocks noGrp="1"/>
          </p:cNvSpPr>
          <p:nvPr>
            <p:ph type="title"/>
          </p:nvPr>
        </p:nvSpPr>
        <p:spPr>
          <a:xfrm>
            <a:off x="676656" y="609600"/>
            <a:ext cx="3383280" cy="914400"/>
          </a:xfrm>
        </p:spPr>
        <p:txBody>
          <a:bodyPr anchor="b">
            <a:noAutofit/>
          </a:bodyPr>
          <a:lstStyle>
            <a:lvl1pPr algn="l">
              <a:defRPr sz="2200" b="0" i="0" cap="none" baseline="0">
                <a:solidFill>
                  <a:schemeClr val="tx2"/>
                </a:solidFill>
              </a:defRPr>
            </a:lvl1pPr>
          </a:lstStyle>
          <a:p>
            <a:r>
              <a:rPr lang="en-US" smtClean="0"/>
              <a:t>Click to edit Master title style</a:t>
            </a:r>
            <a:endParaRPr lang="en-US" dirty="0"/>
          </a:p>
        </p:txBody>
      </p:sp>
      <p:sp>
        <p:nvSpPr>
          <p:cNvPr id="15" name="Text Placeholder 14"/>
          <p:cNvSpPr>
            <a:spLocks noGrp="1"/>
          </p:cNvSpPr>
          <p:nvPr>
            <p:ph type="body" sz="quarter" idx="14"/>
          </p:nvPr>
        </p:nvSpPr>
        <p:spPr>
          <a:xfrm>
            <a:off x="676658" y="1524000"/>
            <a:ext cx="3381375" cy="3295650"/>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smtClean="0"/>
              <a:t>Click to edit Master text styles</a:t>
            </a:r>
          </a:p>
        </p:txBody>
      </p:sp>
    </p:spTree>
    <p:extLst>
      <p:ext uri="{BB962C8B-B14F-4D97-AF65-F5344CB8AC3E}">
        <p14:creationId xmlns:p14="http://schemas.microsoft.com/office/powerpoint/2010/main" val="42933548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7" name="Freeform 6"/>
          <p:cNvSpPr/>
          <p:nvPr/>
        </p:nvSpPr>
        <p:spPr>
          <a:xfrm>
            <a:off x="0" y="5457831"/>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8" name="Freeform 7"/>
          <p:cNvSpPr/>
          <p:nvPr/>
        </p:nvSpPr>
        <p:spPr>
          <a:xfrm>
            <a:off x="1807392"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10" name="Freeform 9"/>
          <p:cNvSpPr/>
          <p:nvPr/>
        </p:nvSpPr>
        <p:spPr>
          <a:xfrm>
            <a:off x="1680725" y="6116513"/>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C391E7-AB7F-4EA1-9B33-7786C75A4478}" type="datetimeFigureOut">
              <a:rPr lang="en-US"/>
              <a:pPr/>
              <a:t>4/24/2014</a:t>
            </a:fld>
            <a:endParaRP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AD64D6-F887-45BD-92B4-CB2EFB9EDA7A}" type="slidenum">
              <a:rPr lang="en-US" smtClean="0"/>
              <a:pPr/>
              <a:t>‹#›</a:t>
            </a:fld>
            <a:endParaRPr lang="en-US"/>
          </a:p>
        </p:txBody>
      </p:sp>
    </p:spTree>
    <p:extLst>
      <p:ext uri="{BB962C8B-B14F-4D97-AF65-F5344CB8AC3E}">
        <p14:creationId xmlns:p14="http://schemas.microsoft.com/office/powerpoint/2010/main" val="151344384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Freeform 6"/>
          <p:cNvSpPr/>
          <p:nvPr/>
        </p:nvSpPr>
        <p:spPr>
          <a:xfrm>
            <a:off x="0" y="5457831"/>
            <a:ext cx="7239000" cy="1400175"/>
          </a:xfrm>
          <a:custGeom>
            <a:avLst/>
            <a:gdLst>
              <a:gd name="connsiteX0" fmla="*/ 0 w 9134475"/>
              <a:gd name="connsiteY0" fmla="*/ 142875 h 1323975"/>
              <a:gd name="connsiteX1" fmla="*/ 6305550 w 9134475"/>
              <a:gd name="connsiteY1" fmla="*/ 1209675 h 1323975"/>
              <a:gd name="connsiteX2" fmla="*/ 9134475 w 9134475"/>
              <a:gd name="connsiteY2" fmla="*/ 0 h 1323975"/>
              <a:gd name="connsiteX3" fmla="*/ 9134475 w 9134475"/>
              <a:gd name="connsiteY3" fmla="*/ 1323975 h 1323975"/>
              <a:gd name="connsiteX4" fmla="*/ 0 w 9134475"/>
              <a:gd name="connsiteY4" fmla="*/ 1323975 h 1323975"/>
              <a:gd name="connsiteX5" fmla="*/ 0 w 9134475"/>
              <a:gd name="connsiteY5" fmla="*/ 142875 h 1323975"/>
              <a:gd name="connsiteX0" fmla="*/ 0 w 9134475"/>
              <a:gd name="connsiteY0" fmla="*/ 0 h 1181100"/>
              <a:gd name="connsiteX1" fmla="*/ 6305550 w 9134475"/>
              <a:gd name="connsiteY1" fmla="*/ 1066800 h 1181100"/>
              <a:gd name="connsiteX2" fmla="*/ 9134475 w 9134475"/>
              <a:gd name="connsiteY2" fmla="*/ 1181100 h 1181100"/>
              <a:gd name="connsiteX3" fmla="*/ 0 w 9134475"/>
              <a:gd name="connsiteY3" fmla="*/ 1181100 h 1181100"/>
              <a:gd name="connsiteX4" fmla="*/ 0 w 9134475"/>
              <a:gd name="connsiteY4" fmla="*/ 0 h 1181100"/>
              <a:gd name="connsiteX0" fmla="*/ 0 w 6494783"/>
              <a:gd name="connsiteY0" fmla="*/ 0 h 1181100"/>
              <a:gd name="connsiteX1" fmla="*/ 6305550 w 6494783"/>
              <a:gd name="connsiteY1" fmla="*/ 1066800 h 1181100"/>
              <a:gd name="connsiteX2" fmla="*/ 6494783 w 6494783"/>
              <a:gd name="connsiteY2" fmla="*/ 1181100 h 1181100"/>
              <a:gd name="connsiteX3" fmla="*/ 0 w 6494783"/>
              <a:gd name="connsiteY3" fmla="*/ 1181100 h 1181100"/>
              <a:gd name="connsiteX4" fmla="*/ 0 w 6494783"/>
              <a:gd name="connsiteY4" fmla="*/ 0 h 1181100"/>
              <a:gd name="connsiteX0" fmla="*/ 0 w 6494783"/>
              <a:gd name="connsiteY0" fmla="*/ 0 h 1181100"/>
              <a:gd name="connsiteX1" fmla="*/ 6494783 w 6494783"/>
              <a:gd name="connsiteY1" fmla="*/ 1181100 h 1181100"/>
              <a:gd name="connsiteX2" fmla="*/ 0 w 6494783"/>
              <a:gd name="connsiteY2" fmla="*/ 1181100 h 1181100"/>
              <a:gd name="connsiteX3" fmla="*/ 0 w 6494783"/>
              <a:gd name="connsiteY3" fmla="*/ 0 h 1181100"/>
              <a:gd name="connsiteX0" fmla="*/ 0 w 7415827"/>
              <a:gd name="connsiteY0" fmla="*/ 0 h 1181100"/>
              <a:gd name="connsiteX1" fmla="*/ 7415827 w 7415827"/>
              <a:gd name="connsiteY1" fmla="*/ 866775 h 1181100"/>
              <a:gd name="connsiteX2" fmla="*/ 0 w 7415827"/>
              <a:gd name="connsiteY2" fmla="*/ 1181100 h 1181100"/>
              <a:gd name="connsiteX3" fmla="*/ 0 w 7415827"/>
              <a:gd name="connsiteY3" fmla="*/ 0 h 1181100"/>
              <a:gd name="connsiteX0" fmla="*/ 0 w 7415827"/>
              <a:gd name="connsiteY0" fmla="*/ 0 h 1571625"/>
              <a:gd name="connsiteX1" fmla="*/ 7415827 w 7415827"/>
              <a:gd name="connsiteY1" fmla="*/ 866775 h 1571625"/>
              <a:gd name="connsiteX2" fmla="*/ 0 w 7415827"/>
              <a:gd name="connsiteY2" fmla="*/ 1571625 h 1571625"/>
              <a:gd name="connsiteX3" fmla="*/ 0 w 7415827"/>
              <a:gd name="connsiteY3" fmla="*/ 0 h 1571625"/>
              <a:gd name="connsiteX0" fmla="*/ 0 w 7415827"/>
              <a:gd name="connsiteY0" fmla="*/ 0 h 1571625"/>
              <a:gd name="connsiteX1" fmla="*/ 7415827 w 7415827"/>
              <a:gd name="connsiteY1" fmla="*/ 866775 h 1571625"/>
              <a:gd name="connsiteX2" fmla="*/ 1823096 w 7415827"/>
              <a:gd name="connsiteY2" fmla="*/ 1571625 h 1571625"/>
              <a:gd name="connsiteX3" fmla="*/ 0 w 7415827"/>
              <a:gd name="connsiteY3" fmla="*/ 1571625 h 1571625"/>
              <a:gd name="connsiteX4" fmla="*/ 0 w 7415827"/>
              <a:gd name="connsiteY4" fmla="*/ 0 h 1571625"/>
              <a:gd name="connsiteX0" fmla="*/ 0 w 7216426"/>
              <a:gd name="connsiteY0" fmla="*/ 0 h 1571625"/>
              <a:gd name="connsiteX1" fmla="*/ 7216426 w 7216426"/>
              <a:gd name="connsiteY1" fmla="*/ 1038225 h 1571625"/>
              <a:gd name="connsiteX2" fmla="*/ 1823096 w 7216426"/>
              <a:gd name="connsiteY2" fmla="*/ 1571625 h 1571625"/>
              <a:gd name="connsiteX3" fmla="*/ 0 w 7216426"/>
              <a:gd name="connsiteY3" fmla="*/ 1571625 h 1571625"/>
              <a:gd name="connsiteX4" fmla="*/ 0 w 7216426"/>
              <a:gd name="connsiteY4" fmla="*/ 0 h 1571625"/>
              <a:gd name="connsiteX0" fmla="*/ 0 w 7216426"/>
              <a:gd name="connsiteY0" fmla="*/ 0 h 914400"/>
              <a:gd name="connsiteX1" fmla="*/ 7216426 w 7216426"/>
              <a:gd name="connsiteY1" fmla="*/ 381000 h 914400"/>
              <a:gd name="connsiteX2" fmla="*/ 1823096 w 7216426"/>
              <a:gd name="connsiteY2" fmla="*/ 914400 h 914400"/>
              <a:gd name="connsiteX3" fmla="*/ 0 w 7216426"/>
              <a:gd name="connsiteY3" fmla="*/ 914400 h 914400"/>
              <a:gd name="connsiteX4" fmla="*/ 0 w 7216426"/>
              <a:gd name="connsiteY4" fmla="*/ 0 h 914400"/>
              <a:gd name="connsiteX0" fmla="*/ 0 w 7216426"/>
              <a:gd name="connsiteY0" fmla="*/ 0 h 1400175"/>
              <a:gd name="connsiteX1" fmla="*/ 7216426 w 7216426"/>
              <a:gd name="connsiteY1" fmla="*/ 866775 h 1400175"/>
              <a:gd name="connsiteX2" fmla="*/ 1823096 w 7216426"/>
              <a:gd name="connsiteY2" fmla="*/ 1400175 h 1400175"/>
              <a:gd name="connsiteX3" fmla="*/ 0 w 7216426"/>
              <a:gd name="connsiteY3" fmla="*/ 1400175 h 1400175"/>
              <a:gd name="connsiteX4" fmla="*/ 0 w 7216426"/>
              <a:gd name="connsiteY4" fmla="*/ 0 h 14001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16426" h="1400175">
                <a:moveTo>
                  <a:pt x="0" y="0"/>
                </a:moveTo>
                <a:lnTo>
                  <a:pt x="7216426" y="866775"/>
                </a:lnTo>
                <a:lnTo>
                  <a:pt x="1823096" y="1400175"/>
                </a:lnTo>
                <a:lnTo>
                  <a:pt x="0" y="1400175"/>
                </a:lnTo>
                <a:lnTo>
                  <a:pt x="0" y="0"/>
                </a:lnTo>
                <a:close/>
              </a:path>
            </a:pathLst>
          </a:custGeom>
          <a:gradFill>
            <a:gsLst>
              <a:gs pos="0">
                <a:schemeClr val="accent1"/>
              </a:gs>
              <a:gs pos="52000">
                <a:schemeClr val="accent1">
                  <a:lumMod val="40000"/>
                  <a:lumOff val="60000"/>
                </a:schemeClr>
              </a:gs>
              <a:gs pos="66000">
                <a:schemeClr val="accent1"/>
              </a:gs>
            </a:gsLst>
            <a:lin ang="1662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8" name="Freeform 7"/>
          <p:cNvSpPr/>
          <p:nvPr/>
        </p:nvSpPr>
        <p:spPr>
          <a:xfrm>
            <a:off x="1807392" y="6148043"/>
            <a:ext cx="7338991" cy="711996"/>
          </a:xfrm>
          <a:custGeom>
            <a:avLst/>
            <a:gdLst>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666750 h 2114550"/>
              <a:gd name="connsiteX1" fmla="*/ 9144000 w 9144000"/>
              <a:gd name="connsiteY1" fmla="*/ 0 h 2114550"/>
              <a:gd name="connsiteX2" fmla="*/ 9144000 w 9144000"/>
              <a:gd name="connsiteY2" fmla="*/ 914400 h 2114550"/>
              <a:gd name="connsiteX3" fmla="*/ 6334125 w 9144000"/>
              <a:gd name="connsiteY3" fmla="*/ 2114550 h 2114550"/>
              <a:gd name="connsiteX4" fmla="*/ 0 w 9144000"/>
              <a:gd name="connsiteY4" fmla="*/ 1047750 h 2114550"/>
              <a:gd name="connsiteX5" fmla="*/ 9525 w 9144000"/>
              <a:gd name="connsiteY5" fmla="*/ 666750 h 2114550"/>
              <a:gd name="connsiteX0" fmla="*/ 9525 w 9144000"/>
              <a:gd name="connsiteY0" fmla="*/ 9525 h 1457325"/>
              <a:gd name="connsiteX1" fmla="*/ 9144000 w 9144000"/>
              <a:gd name="connsiteY1" fmla="*/ 0 h 1457325"/>
              <a:gd name="connsiteX2" fmla="*/ 9144000 w 9144000"/>
              <a:gd name="connsiteY2" fmla="*/ 257175 h 1457325"/>
              <a:gd name="connsiteX3" fmla="*/ 6334125 w 9144000"/>
              <a:gd name="connsiteY3" fmla="*/ 1457325 h 1457325"/>
              <a:gd name="connsiteX4" fmla="*/ 0 w 9144000"/>
              <a:gd name="connsiteY4" fmla="*/ 390525 h 1457325"/>
              <a:gd name="connsiteX5" fmla="*/ 9525 w 9144000"/>
              <a:gd name="connsiteY5" fmla="*/ 9525 h 1457325"/>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6334125 w 9144000"/>
              <a:gd name="connsiteY4" fmla="*/ 1457325 h 1581150"/>
              <a:gd name="connsiteX5" fmla="*/ 0 w 9144000"/>
              <a:gd name="connsiteY5" fmla="*/ 390525 h 1581150"/>
              <a:gd name="connsiteX6" fmla="*/ 9525 w 9144000"/>
              <a:gd name="connsiteY6"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390525 h 1581150"/>
              <a:gd name="connsiteX5" fmla="*/ 9525 w 9144000"/>
              <a:gd name="connsiteY5" fmla="*/ 9525 h 1581150"/>
              <a:gd name="connsiteX0" fmla="*/ 9525 w 9144000"/>
              <a:gd name="connsiteY0" fmla="*/ 952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9525 w 9144000"/>
              <a:gd name="connsiteY5" fmla="*/ 9525 h 1581150"/>
              <a:gd name="connsiteX0" fmla="*/ 342207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342207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0 w 9144000"/>
              <a:gd name="connsiteY4" fmla="*/ 1571625 h 1581150"/>
              <a:gd name="connsiteX5" fmla="*/ 20 w 9144000"/>
              <a:gd name="connsiteY5" fmla="*/ 1323975 h 1581150"/>
              <a:gd name="connsiteX0" fmla="*/ 20 w 9144000"/>
              <a:gd name="connsiteY0" fmla="*/ 1323975 h 1581150"/>
              <a:gd name="connsiteX1" fmla="*/ 9144000 w 9144000"/>
              <a:gd name="connsiteY1" fmla="*/ 0 h 1581150"/>
              <a:gd name="connsiteX2" fmla="*/ 9144000 w 9144000"/>
              <a:gd name="connsiteY2" fmla="*/ 257175 h 1581150"/>
              <a:gd name="connsiteX3" fmla="*/ 9144000 w 9144000"/>
              <a:gd name="connsiteY3" fmla="*/ 1581150 h 1581150"/>
              <a:gd name="connsiteX4" fmla="*/ 9134495 w 9144000"/>
              <a:gd name="connsiteY4" fmla="*/ 1572115 h 1581150"/>
              <a:gd name="connsiteX5" fmla="*/ 0 w 9144000"/>
              <a:gd name="connsiteY5" fmla="*/ 1571625 h 1581150"/>
              <a:gd name="connsiteX6" fmla="*/ 20 w 9144000"/>
              <a:gd name="connsiteY6" fmla="*/ 1323975 h 1581150"/>
              <a:gd name="connsiteX0" fmla="*/ 20 w 9144000"/>
              <a:gd name="connsiteY0" fmla="*/ 1323975 h 1581150"/>
              <a:gd name="connsiteX1" fmla="*/ 9144000 w 9144000"/>
              <a:gd name="connsiteY1" fmla="*/ 0 h 1581150"/>
              <a:gd name="connsiteX2" fmla="*/ 9144000 w 9144000"/>
              <a:gd name="connsiteY2" fmla="*/ 1581150 h 1581150"/>
              <a:gd name="connsiteX3" fmla="*/ 9134495 w 9144000"/>
              <a:gd name="connsiteY3" fmla="*/ 1572115 h 1581150"/>
              <a:gd name="connsiteX4" fmla="*/ 0 w 9144000"/>
              <a:gd name="connsiteY4" fmla="*/ 1571625 h 1581150"/>
              <a:gd name="connsiteX5" fmla="*/ 20 w 9144000"/>
              <a:gd name="connsiteY5" fmla="*/ 1323975 h 1581150"/>
              <a:gd name="connsiteX0" fmla="*/ 20 w 9144000"/>
              <a:gd name="connsiteY0" fmla="*/ 456601 h 713776"/>
              <a:gd name="connsiteX1" fmla="*/ 8611709 w 9144000"/>
              <a:gd name="connsiteY1" fmla="*/ 0 h 713776"/>
              <a:gd name="connsiteX2" fmla="*/ 9144000 w 9144000"/>
              <a:gd name="connsiteY2" fmla="*/ 713776 h 713776"/>
              <a:gd name="connsiteX3" fmla="*/ 9134495 w 9144000"/>
              <a:gd name="connsiteY3" fmla="*/ 704741 h 713776"/>
              <a:gd name="connsiteX4" fmla="*/ 0 w 9144000"/>
              <a:gd name="connsiteY4" fmla="*/ 704251 h 713776"/>
              <a:gd name="connsiteX5" fmla="*/ 20 w 9144000"/>
              <a:gd name="connsiteY5" fmla="*/ 456601 h 713776"/>
              <a:gd name="connsiteX0" fmla="*/ 20 w 9144000"/>
              <a:gd name="connsiteY0" fmla="*/ 818007 h 1075182"/>
              <a:gd name="connsiteX1" fmla="*/ 9124990 w 9144000"/>
              <a:gd name="connsiteY1" fmla="*/ 0 h 1075182"/>
              <a:gd name="connsiteX2" fmla="*/ 9144000 w 9144000"/>
              <a:gd name="connsiteY2" fmla="*/ 1075182 h 1075182"/>
              <a:gd name="connsiteX3" fmla="*/ 9134495 w 9144000"/>
              <a:gd name="connsiteY3" fmla="*/ 1066147 h 1075182"/>
              <a:gd name="connsiteX4" fmla="*/ 0 w 9144000"/>
              <a:gd name="connsiteY4" fmla="*/ 1065657 h 1075182"/>
              <a:gd name="connsiteX5" fmla="*/ 20 w 9144000"/>
              <a:gd name="connsiteY5" fmla="*/ 818007 h 1075182"/>
              <a:gd name="connsiteX0" fmla="*/ 20 w 9144000"/>
              <a:gd name="connsiteY0" fmla="*/ 176512 h 433687"/>
              <a:gd name="connsiteX1" fmla="*/ 8782802 w 9144000"/>
              <a:gd name="connsiteY1" fmla="*/ 0 h 433687"/>
              <a:gd name="connsiteX2" fmla="*/ 9144000 w 9144000"/>
              <a:gd name="connsiteY2" fmla="*/ 433687 h 433687"/>
              <a:gd name="connsiteX3" fmla="*/ 9134495 w 9144000"/>
              <a:gd name="connsiteY3" fmla="*/ 424652 h 433687"/>
              <a:gd name="connsiteX4" fmla="*/ 0 w 9144000"/>
              <a:gd name="connsiteY4" fmla="*/ 424162 h 433687"/>
              <a:gd name="connsiteX5" fmla="*/ 20 w 9144000"/>
              <a:gd name="connsiteY5" fmla="*/ 176512 h 433687"/>
              <a:gd name="connsiteX0" fmla="*/ 20 w 9144000"/>
              <a:gd name="connsiteY0" fmla="*/ 411426 h 668601"/>
              <a:gd name="connsiteX1" fmla="*/ 9124989 w 9144000"/>
              <a:gd name="connsiteY1" fmla="*/ 0 h 668601"/>
              <a:gd name="connsiteX2" fmla="*/ 9144000 w 9144000"/>
              <a:gd name="connsiteY2" fmla="*/ 668601 h 668601"/>
              <a:gd name="connsiteX3" fmla="*/ 9134495 w 9144000"/>
              <a:gd name="connsiteY3" fmla="*/ 659566 h 668601"/>
              <a:gd name="connsiteX4" fmla="*/ 0 w 9144000"/>
              <a:gd name="connsiteY4" fmla="*/ 659076 h 668601"/>
              <a:gd name="connsiteX5" fmla="*/ 20 w 9144000"/>
              <a:gd name="connsiteY5" fmla="*/ 411426 h 668601"/>
              <a:gd name="connsiteX0" fmla="*/ 20 w 9144000"/>
              <a:gd name="connsiteY0" fmla="*/ 998711 h 1081261"/>
              <a:gd name="connsiteX1" fmla="*/ 9124989 w 9144000"/>
              <a:gd name="connsiteY1" fmla="*/ 0 h 1081261"/>
              <a:gd name="connsiteX2" fmla="*/ 9144000 w 9144000"/>
              <a:gd name="connsiteY2" fmla="*/ 668601 h 1081261"/>
              <a:gd name="connsiteX3" fmla="*/ 9134495 w 9144000"/>
              <a:gd name="connsiteY3" fmla="*/ 659566 h 1081261"/>
              <a:gd name="connsiteX4" fmla="*/ 0 w 9144000"/>
              <a:gd name="connsiteY4" fmla="*/ 659076 h 1081261"/>
              <a:gd name="connsiteX5" fmla="*/ 20 w 9144000"/>
              <a:gd name="connsiteY5" fmla="*/ 998711 h 1081261"/>
              <a:gd name="connsiteX0" fmla="*/ 2243247 w 9144000"/>
              <a:gd name="connsiteY0" fmla="*/ 619235 h 701785"/>
              <a:gd name="connsiteX1" fmla="*/ 9124989 w 9144000"/>
              <a:gd name="connsiteY1" fmla="*/ 0 h 701785"/>
              <a:gd name="connsiteX2" fmla="*/ 9144000 w 9144000"/>
              <a:gd name="connsiteY2" fmla="*/ 668601 h 701785"/>
              <a:gd name="connsiteX3" fmla="*/ 9134495 w 9144000"/>
              <a:gd name="connsiteY3" fmla="*/ 659566 h 701785"/>
              <a:gd name="connsiteX4" fmla="*/ 0 w 9144000"/>
              <a:gd name="connsiteY4" fmla="*/ 659076 h 701785"/>
              <a:gd name="connsiteX5" fmla="*/ 2243247 w 9144000"/>
              <a:gd name="connsiteY5" fmla="*/ 619235 h 701785"/>
              <a:gd name="connsiteX0" fmla="*/ 7 w 6900760"/>
              <a:gd name="connsiteY0" fmla="*/ 619235 h 1354783"/>
              <a:gd name="connsiteX1" fmla="*/ 6881749 w 6900760"/>
              <a:gd name="connsiteY1" fmla="*/ 0 h 1354783"/>
              <a:gd name="connsiteX2" fmla="*/ 6900760 w 6900760"/>
              <a:gd name="connsiteY2" fmla="*/ 668601 h 1354783"/>
              <a:gd name="connsiteX3" fmla="*/ 6891255 w 6900760"/>
              <a:gd name="connsiteY3" fmla="*/ 659566 h 1354783"/>
              <a:gd name="connsiteX4" fmla="*/ 684361 w 6900760"/>
              <a:gd name="connsiteY4" fmla="*/ 1354783 h 1354783"/>
              <a:gd name="connsiteX5" fmla="*/ 7 w 6900760"/>
              <a:gd name="connsiteY5" fmla="*/ 619235 h 1354783"/>
              <a:gd name="connsiteX0" fmla="*/ 0 w 6900753"/>
              <a:gd name="connsiteY0" fmla="*/ 619235 h 668601"/>
              <a:gd name="connsiteX1" fmla="*/ 6881742 w 6900753"/>
              <a:gd name="connsiteY1" fmla="*/ 0 h 668601"/>
              <a:gd name="connsiteX2" fmla="*/ 6900753 w 6900753"/>
              <a:gd name="connsiteY2" fmla="*/ 668601 h 668601"/>
              <a:gd name="connsiteX3" fmla="*/ 6891248 w 6900753"/>
              <a:gd name="connsiteY3" fmla="*/ 659566 h 668601"/>
              <a:gd name="connsiteX4" fmla="*/ 0 w 6900753"/>
              <a:gd name="connsiteY4" fmla="*/ 619235 h 668601"/>
              <a:gd name="connsiteX0" fmla="*/ 0 w 6263905"/>
              <a:gd name="connsiteY0" fmla="*/ 1197485 h 1197485"/>
              <a:gd name="connsiteX1" fmla="*/ 6244894 w 6263905"/>
              <a:gd name="connsiteY1" fmla="*/ 0 h 1197485"/>
              <a:gd name="connsiteX2" fmla="*/ 6263905 w 6263905"/>
              <a:gd name="connsiteY2" fmla="*/ 668601 h 1197485"/>
              <a:gd name="connsiteX3" fmla="*/ 6254400 w 6263905"/>
              <a:gd name="connsiteY3" fmla="*/ 659566 h 1197485"/>
              <a:gd name="connsiteX4" fmla="*/ 0 w 6263905"/>
              <a:gd name="connsiteY4" fmla="*/ 1197485 h 1197485"/>
              <a:gd name="connsiteX0" fmla="*/ 0 w 7318982"/>
              <a:gd name="connsiteY0" fmla="*/ 673446 h 673446"/>
              <a:gd name="connsiteX1" fmla="*/ 7299971 w 7318982"/>
              <a:gd name="connsiteY1" fmla="*/ 0 h 673446"/>
              <a:gd name="connsiteX2" fmla="*/ 7318982 w 7318982"/>
              <a:gd name="connsiteY2" fmla="*/ 668601 h 673446"/>
              <a:gd name="connsiteX3" fmla="*/ 7309477 w 7318982"/>
              <a:gd name="connsiteY3" fmla="*/ 659566 h 673446"/>
              <a:gd name="connsiteX4" fmla="*/ 0 w 7318982"/>
              <a:gd name="connsiteY4" fmla="*/ 673446 h 673446"/>
              <a:gd name="connsiteX0" fmla="*/ 0 w 7318982"/>
              <a:gd name="connsiteY0" fmla="*/ 673446 h 673446"/>
              <a:gd name="connsiteX1" fmla="*/ 7299971 w 7318982"/>
              <a:gd name="connsiteY1" fmla="*/ 0 h 673446"/>
              <a:gd name="connsiteX2" fmla="*/ 7318982 w 7318982"/>
              <a:gd name="connsiteY2" fmla="*/ 668601 h 673446"/>
              <a:gd name="connsiteX3" fmla="*/ 0 w 7318982"/>
              <a:gd name="connsiteY3" fmla="*/ 673446 h 673446"/>
              <a:gd name="connsiteX0" fmla="*/ 0 w 7318982"/>
              <a:gd name="connsiteY0" fmla="*/ 526624 h 526624"/>
              <a:gd name="connsiteX1" fmla="*/ 7166898 w 7318982"/>
              <a:gd name="connsiteY1" fmla="*/ 0 h 526624"/>
              <a:gd name="connsiteX2" fmla="*/ 7318982 w 7318982"/>
              <a:gd name="connsiteY2" fmla="*/ 521779 h 526624"/>
              <a:gd name="connsiteX3" fmla="*/ 0 w 7318982"/>
              <a:gd name="connsiteY3" fmla="*/ 526624 h 526624"/>
              <a:gd name="connsiteX0" fmla="*/ 0 w 7323733"/>
              <a:gd name="connsiteY0" fmla="*/ 673445 h 673445"/>
              <a:gd name="connsiteX1" fmla="*/ 7323733 w 7323733"/>
              <a:gd name="connsiteY1" fmla="*/ 0 h 673445"/>
              <a:gd name="connsiteX2" fmla="*/ 7318982 w 7323733"/>
              <a:gd name="connsiteY2" fmla="*/ 668600 h 673445"/>
              <a:gd name="connsiteX3" fmla="*/ 0 w 7323733"/>
              <a:gd name="connsiteY3" fmla="*/ 673445 h 673445"/>
              <a:gd name="connsiteX0" fmla="*/ 0 w 7323733"/>
              <a:gd name="connsiteY0" fmla="*/ 673445 h 673445"/>
              <a:gd name="connsiteX1" fmla="*/ 7323733 w 7323733"/>
              <a:gd name="connsiteY1" fmla="*/ 0 h 673445"/>
              <a:gd name="connsiteX2" fmla="*/ 7145512 w 7323733"/>
              <a:gd name="connsiteY2" fmla="*/ 352371 h 673445"/>
              <a:gd name="connsiteX3" fmla="*/ 0 w 7323733"/>
              <a:gd name="connsiteY3" fmla="*/ 673445 h 673445"/>
              <a:gd name="connsiteX0" fmla="*/ 0 w 7323733"/>
              <a:gd name="connsiteY0" fmla="*/ 673445 h 675378"/>
              <a:gd name="connsiteX1" fmla="*/ 7323733 w 7323733"/>
              <a:gd name="connsiteY1" fmla="*/ 0 h 675378"/>
              <a:gd name="connsiteX2" fmla="*/ 7318982 w 7323733"/>
              <a:gd name="connsiteY2" fmla="*/ 675378 h 675378"/>
              <a:gd name="connsiteX3" fmla="*/ 0 w 7323733"/>
              <a:gd name="connsiteY3" fmla="*/ 673445 h 675378"/>
              <a:gd name="connsiteX0" fmla="*/ 0 w 7323733"/>
              <a:gd name="connsiteY0" fmla="*/ 673445 h 673445"/>
              <a:gd name="connsiteX1" fmla="*/ 7323733 w 7323733"/>
              <a:gd name="connsiteY1" fmla="*/ 0 h 673445"/>
              <a:gd name="connsiteX2" fmla="*/ 7202544 w 7323733"/>
              <a:gd name="connsiteY2" fmla="*/ 490158 h 673445"/>
              <a:gd name="connsiteX3" fmla="*/ 0 w 7323733"/>
              <a:gd name="connsiteY3" fmla="*/ 673445 h 673445"/>
              <a:gd name="connsiteX0" fmla="*/ 0 w 7323733"/>
              <a:gd name="connsiteY0" fmla="*/ 673445 h 675379"/>
              <a:gd name="connsiteX1" fmla="*/ 7323733 w 7323733"/>
              <a:gd name="connsiteY1" fmla="*/ 0 h 675379"/>
              <a:gd name="connsiteX2" fmla="*/ 7321359 w 7323733"/>
              <a:gd name="connsiteY2" fmla="*/ 675379 h 675379"/>
              <a:gd name="connsiteX3" fmla="*/ 0 w 7323733"/>
              <a:gd name="connsiteY3" fmla="*/ 673445 h 675379"/>
            </a:gdLst>
            <a:ahLst/>
            <a:cxnLst>
              <a:cxn ang="0">
                <a:pos x="connsiteX0" y="connsiteY0"/>
              </a:cxn>
              <a:cxn ang="0">
                <a:pos x="connsiteX1" y="connsiteY1"/>
              </a:cxn>
              <a:cxn ang="0">
                <a:pos x="connsiteX2" y="connsiteY2"/>
              </a:cxn>
              <a:cxn ang="0">
                <a:pos x="connsiteX3" y="connsiteY3"/>
              </a:cxn>
            </a:cxnLst>
            <a:rect l="l" t="t" r="r" b="b"/>
            <a:pathLst>
              <a:path w="7323733" h="675379">
                <a:moveTo>
                  <a:pt x="0" y="673445"/>
                </a:moveTo>
                <a:lnTo>
                  <a:pt x="7323733" y="0"/>
                </a:lnTo>
                <a:cubicBezTo>
                  <a:pt x="7322149" y="222867"/>
                  <a:pt x="7322943" y="452512"/>
                  <a:pt x="7321359" y="675379"/>
                </a:cubicBezTo>
                <a:lnTo>
                  <a:pt x="0" y="673445"/>
                </a:lnTo>
                <a:close/>
              </a:path>
            </a:pathLst>
          </a:custGeom>
          <a:gradFill>
            <a:gsLst>
              <a:gs pos="28000">
                <a:schemeClr val="accent3"/>
              </a:gs>
              <a:gs pos="40000">
                <a:schemeClr val="accent3">
                  <a:lumMod val="40000"/>
                  <a:lumOff val="60000"/>
                </a:schemeClr>
              </a:gs>
              <a:gs pos="48000">
                <a:schemeClr val="accent3"/>
              </a:gs>
            </a:gsLst>
            <a:lin ang="159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9" name="Freeform 8"/>
          <p:cNvSpPr/>
          <p:nvPr/>
        </p:nvSpPr>
        <p:spPr>
          <a:xfrm>
            <a:off x="-196" y="5412337"/>
            <a:ext cx="7605568" cy="927910"/>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10" name="Freeform 9"/>
          <p:cNvSpPr/>
          <p:nvPr/>
        </p:nvSpPr>
        <p:spPr>
          <a:xfrm>
            <a:off x="1680725" y="6116513"/>
            <a:ext cx="7465656" cy="741493"/>
          </a:xfrm>
          <a:custGeom>
            <a:avLst/>
            <a:gdLst>
              <a:gd name="connsiteX0" fmla="*/ 7408506 w 7408506"/>
              <a:gd name="connsiteY0" fmla="*/ 0 h 755780"/>
              <a:gd name="connsiteX1" fmla="*/ 0 w 7408506"/>
              <a:gd name="connsiteY1" fmla="*/ 755780 h 755780"/>
              <a:gd name="connsiteX2" fmla="*/ 662473 w 7408506"/>
              <a:gd name="connsiteY2" fmla="*/ 755780 h 755780"/>
              <a:gd name="connsiteX3" fmla="*/ 7408506 w 7408506"/>
              <a:gd name="connsiteY3" fmla="*/ 74645 h 755780"/>
              <a:gd name="connsiteX4" fmla="*/ 7408506 w 7408506"/>
              <a:gd name="connsiteY4" fmla="*/ 0 h 755780"/>
              <a:gd name="connsiteX0" fmla="*/ 6958449 w 6958449"/>
              <a:gd name="connsiteY0" fmla="*/ 0 h 755780"/>
              <a:gd name="connsiteX1" fmla="*/ 0 w 6958449"/>
              <a:gd name="connsiteY1" fmla="*/ 712918 h 755780"/>
              <a:gd name="connsiteX2" fmla="*/ 212416 w 6958449"/>
              <a:gd name="connsiteY2" fmla="*/ 755780 h 755780"/>
              <a:gd name="connsiteX3" fmla="*/ 6958449 w 6958449"/>
              <a:gd name="connsiteY3" fmla="*/ 74645 h 755780"/>
              <a:gd name="connsiteX4" fmla="*/ 6958449 w 6958449"/>
              <a:gd name="connsiteY4" fmla="*/ 0 h 755780"/>
              <a:gd name="connsiteX0" fmla="*/ 6958449 w 6958449"/>
              <a:gd name="connsiteY0" fmla="*/ 0 h 712918"/>
              <a:gd name="connsiteX1" fmla="*/ 0 w 6958449"/>
              <a:gd name="connsiteY1" fmla="*/ 712918 h 712918"/>
              <a:gd name="connsiteX2" fmla="*/ 302903 w 6958449"/>
              <a:gd name="connsiteY2" fmla="*/ 705774 h 712918"/>
              <a:gd name="connsiteX3" fmla="*/ 6958449 w 6958449"/>
              <a:gd name="connsiteY3" fmla="*/ 74645 h 712918"/>
              <a:gd name="connsiteX4" fmla="*/ 6958449 w 6958449"/>
              <a:gd name="connsiteY4" fmla="*/ 0 h 712918"/>
              <a:gd name="connsiteX0" fmla="*/ 6958449 w 6958449"/>
              <a:gd name="connsiteY0" fmla="*/ 0 h 741492"/>
              <a:gd name="connsiteX1" fmla="*/ 0 w 6958449"/>
              <a:gd name="connsiteY1" fmla="*/ 712918 h 741492"/>
              <a:gd name="connsiteX2" fmla="*/ 248134 w 6958449"/>
              <a:gd name="connsiteY2" fmla="*/ 741492 h 741492"/>
              <a:gd name="connsiteX3" fmla="*/ 6958449 w 6958449"/>
              <a:gd name="connsiteY3" fmla="*/ 74645 h 741492"/>
              <a:gd name="connsiteX4" fmla="*/ 6958449 w 6958449"/>
              <a:gd name="connsiteY4" fmla="*/ 0 h 741492"/>
              <a:gd name="connsiteX0" fmla="*/ 7465656 w 7465656"/>
              <a:gd name="connsiteY0" fmla="*/ 0 h 741493"/>
              <a:gd name="connsiteX1" fmla="*/ 0 w 7465656"/>
              <a:gd name="connsiteY1" fmla="*/ 741493 h 741493"/>
              <a:gd name="connsiteX2" fmla="*/ 755341 w 7465656"/>
              <a:gd name="connsiteY2" fmla="*/ 741492 h 741493"/>
              <a:gd name="connsiteX3" fmla="*/ 7465656 w 7465656"/>
              <a:gd name="connsiteY3" fmla="*/ 74645 h 741493"/>
              <a:gd name="connsiteX4" fmla="*/ 7465656 w 7465656"/>
              <a:gd name="connsiteY4" fmla="*/ 0 h 741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5656" h="741493">
                <a:moveTo>
                  <a:pt x="7465656" y="0"/>
                </a:moveTo>
                <a:lnTo>
                  <a:pt x="0" y="741493"/>
                </a:lnTo>
                <a:lnTo>
                  <a:pt x="755341" y="741492"/>
                </a:lnTo>
                <a:lnTo>
                  <a:pt x="7465656" y="74645"/>
                </a:lnTo>
                <a:lnTo>
                  <a:pt x="7465656"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srgbClr val="FFFFFF"/>
              </a:solidFill>
            </a:endParaRPr>
          </a:p>
        </p:txBody>
      </p:sp>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C391E7-AB7F-4EA1-9B33-7786C75A4478}" type="datetimeFigureOut">
              <a:rPr lang="en-US"/>
              <a:pPr/>
              <a:t>4/24/2014</a:t>
            </a:fld>
            <a:endParaRP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7AD64D6-F887-45BD-92B4-CB2EFB9EDA7A}" type="slidenum">
              <a:rPr lang="en-US" smtClean="0"/>
              <a:pPr/>
              <a:t>‹#›</a:t>
            </a:fld>
            <a:endParaRPr lang="en-US"/>
          </a:p>
        </p:txBody>
      </p:sp>
    </p:spTree>
    <p:extLst>
      <p:ext uri="{BB962C8B-B14F-4D97-AF65-F5344CB8AC3E}">
        <p14:creationId xmlns:p14="http://schemas.microsoft.com/office/powerpoint/2010/main" val="35747635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Title + Body">
    <p:spTree>
      <p:nvGrpSpPr>
        <p:cNvPr id="1" name=""/>
        <p:cNvGrpSpPr/>
        <p:nvPr/>
      </p:nvGrpSpPr>
      <p:grpSpPr>
        <a:xfrm>
          <a:off x="0" y="0"/>
          <a:ext cx="0" cy="0"/>
          <a:chOff x="0" y="0"/>
          <a:chExt cx="0" cy="0"/>
        </a:xfrm>
      </p:grpSpPr>
      <p:sp>
        <p:nvSpPr>
          <p:cNvPr id="5" name="Content Placeholder 4"/>
          <p:cNvSpPr>
            <a:spLocks noGrp="1"/>
          </p:cNvSpPr>
          <p:nvPr>
            <p:ph sz="quarter" idx="15" hasCustomPrompt="1"/>
          </p:nvPr>
        </p:nvSpPr>
        <p:spPr>
          <a:xfrm>
            <a:off x="355600" y="312709"/>
            <a:ext cx="8483600" cy="806450"/>
          </a:xfrm>
          <a:prstGeom prst="rect">
            <a:avLst/>
          </a:prstGeom>
        </p:spPr>
        <p:txBody>
          <a:bodyPr vert="horz"/>
          <a:lstStyle>
            <a:lvl1pPr marL="0" indent="0">
              <a:buNone/>
              <a:defRPr sz="4400" baseline="0">
                <a:solidFill>
                  <a:srgbClr val="005A9B"/>
                </a:solidFill>
              </a:defRPr>
            </a:lvl1pPr>
          </a:lstStyle>
          <a:p>
            <a:pPr lvl="0"/>
            <a:r>
              <a:rPr lang="en-US" dirty="0" smtClean="0"/>
              <a:t>Sample Bullet Lists</a:t>
            </a:r>
            <a:endParaRPr lang="en-US" dirty="0"/>
          </a:p>
        </p:txBody>
      </p:sp>
      <p:sp>
        <p:nvSpPr>
          <p:cNvPr id="3" name="Content Placeholder 2"/>
          <p:cNvSpPr>
            <a:spLocks noGrp="1"/>
          </p:cNvSpPr>
          <p:nvPr>
            <p:ph sz="quarter" idx="14" hasCustomPrompt="1"/>
          </p:nvPr>
        </p:nvSpPr>
        <p:spPr>
          <a:xfrm>
            <a:off x="355600" y="1806575"/>
            <a:ext cx="8483600" cy="4378324"/>
          </a:xfrm>
          <a:prstGeom prst="rect">
            <a:avLst/>
          </a:prstGeom>
        </p:spPr>
        <p:txBody>
          <a:bodyPr vert="horz"/>
          <a:lstStyle>
            <a:lvl1pPr marL="365760" indent="-320040">
              <a:defRPr sz="2600"/>
            </a:lvl1pPr>
            <a:lvl2pPr marL="822960" indent="-320040">
              <a:defRPr baseline="0"/>
            </a:lvl2pPr>
            <a:lvl3pPr marL="1097280" indent="-228600">
              <a:defRPr baseline="0"/>
            </a:lvl3pPr>
            <a:lvl5pPr marL="0" indent="-411480">
              <a:spcBef>
                <a:spcPts val="300"/>
              </a:spcBef>
              <a:buFont typeface="Wingdings" charset="2"/>
              <a:buChar char="ü"/>
              <a:defRPr sz="2600" baseline="0"/>
            </a:lvl5pPr>
            <a:lvl6pPr marL="2286000" indent="0">
              <a:buNone/>
              <a:defRPr/>
            </a:lvl6pPr>
          </a:lstStyle>
          <a:p>
            <a:pPr lvl="0"/>
            <a:r>
              <a:rPr lang="en-US" dirty="0" smtClean="0"/>
              <a:t>Click to make sure the hanging text is aligned with the top text</a:t>
            </a:r>
          </a:p>
          <a:p>
            <a:pPr lvl="1"/>
            <a:r>
              <a:rPr lang="en-US" dirty="0" smtClean="0"/>
              <a:t>Second level should look like this </a:t>
            </a:r>
            <a:r>
              <a:rPr lang="en-US" dirty="0" err="1" smtClean="0"/>
              <a:t>yo</a:t>
            </a:r>
            <a:r>
              <a:rPr lang="en-US" dirty="0" smtClean="0"/>
              <a:t>. I have to type a lot of words to fill it out.</a:t>
            </a:r>
          </a:p>
          <a:p>
            <a:pPr lvl="2"/>
            <a:r>
              <a:rPr lang="en-US" dirty="0" smtClean="0"/>
              <a:t>Third level of the game is the most fun. My favorite ponies are totally not pink.</a:t>
            </a:r>
          </a:p>
          <a:p>
            <a:pPr lvl="4"/>
            <a:r>
              <a:rPr lang="en-US" dirty="0" smtClean="0"/>
              <a:t>Check List</a:t>
            </a:r>
          </a:p>
          <a:p>
            <a:pPr lvl="4"/>
            <a:r>
              <a:rPr lang="en-US" dirty="0" smtClean="0"/>
              <a:t>Item 2</a:t>
            </a:r>
            <a:endParaRPr lang="en-US" dirty="0"/>
          </a:p>
        </p:txBody>
      </p:sp>
      <p:sp>
        <p:nvSpPr>
          <p:cNvPr id="13" name="Slide Number Placeholder 4"/>
          <p:cNvSpPr>
            <a:spLocks noGrp="1"/>
          </p:cNvSpPr>
          <p:nvPr>
            <p:ph type="sldNum" sz="quarter" idx="12"/>
          </p:nvPr>
        </p:nvSpPr>
        <p:spPr>
          <a:xfrm>
            <a:off x="4207075" y="6356356"/>
            <a:ext cx="744150" cy="365125"/>
          </a:xfrm>
          <a:prstGeom prst="rect">
            <a:avLst/>
          </a:prstGeom>
        </p:spPr>
        <p:txBody>
          <a:bodyPr/>
          <a:lstStyle>
            <a:lvl1pPr algn="ctr">
              <a:defRPr sz="1200" b="0" i="0">
                <a:solidFill>
                  <a:srgbClr val="AFB0AF"/>
                </a:solidFill>
                <a:latin typeface="HelveticaNeueLT Std"/>
                <a:cs typeface="HelveticaNeueLT Std"/>
              </a:defRPr>
            </a:lvl1pPr>
          </a:lstStyle>
          <a:p>
            <a:fld id="{F412E8AC-CD04-FF4F-B2AD-FBFD8C4EC238}" type="slidenum">
              <a:rPr lang="en-US" smtClean="0"/>
              <a:pPr/>
              <a:t>‹#›</a:t>
            </a:fld>
            <a:endParaRPr lang="en-US" dirty="0"/>
          </a:p>
        </p:txBody>
      </p:sp>
    </p:spTree>
    <p:extLst>
      <p:ext uri="{BB962C8B-B14F-4D97-AF65-F5344CB8AC3E}">
        <p14:creationId xmlns:p14="http://schemas.microsoft.com/office/powerpoint/2010/main" val="505345149"/>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767771-590B-4836-A73E-2ED3AD484C4A}" type="datetimeFigureOut">
              <a:rPr lang="en-US" smtClean="0">
                <a:solidFill>
                  <a:prstClr val="black">
                    <a:tint val="75000"/>
                  </a:prstClr>
                </a:solidFill>
              </a:rPr>
              <a:pPr/>
              <a:t>4/24/2014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186461-DB01-42FE-9721-3DD9A26382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77481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767771-590B-4836-A73E-2ED3AD484C4A}" type="datetimeFigureOut">
              <a:rPr lang="en-US" smtClean="0">
                <a:solidFill>
                  <a:prstClr val="black">
                    <a:tint val="75000"/>
                  </a:prstClr>
                </a:solidFill>
              </a:rPr>
              <a:pPr/>
              <a:t>4/24/2014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186461-DB01-42FE-9721-3DD9A26382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492411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3"/>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8"/>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767771-590B-4836-A73E-2ED3AD484C4A}" type="datetimeFigureOut">
              <a:rPr lang="en-US" smtClean="0">
                <a:solidFill>
                  <a:prstClr val="black">
                    <a:tint val="75000"/>
                  </a:prstClr>
                </a:solidFill>
              </a:rPr>
              <a:pPr/>
              <a:t>4/24/2014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186461-DB01-42FE-9721-3DD9A26382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65992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767771-590B-4836-A73E-2ED3AD484C4A}" type="datetimeFigureOut">
              <a:rPr lang="en-US" smtClean="0">
                <a:solidFill>
                  <a:prstClr val="black">
                    <a:tint val="75000"/>
                  </a:prstClr>
                </a:solidFill>
              </a:rPr>
              <a:pPr/>
              <a:t>4/24/2014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186461-DB01-42FE-9721-3DD9A26382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23324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9"/>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2"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2"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767771-590B-4836-A73E-2ED3AD484C4A}" type="datetimeFigureOut">
              <a:rPr lang="en-US" smtClean="0">
                <a:solidFill>
                  <a:prstClr val="black">
                    <a:tint val="75000"/>
                  </a:prstClr>
                </a:solidFill>
              </a:rPr>
              <a:pPr/>
              <a:t>4/24/2014</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9186461-DB01-42FE-9721-3DD9A26382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3721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25E9D10-4A8D-C249-8E50-6DD120274C5F}" type="datetimeFigureOut">
              <a:rPr lang="en-US" smtClean="0"/>
              <a:t>4/24/2014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B34D56B-B4D2-454C-A9E9-DD8375612505}" type="slidenum">
              <a:rPr lang="en-US" smtClean="0"/>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767771-590B-4836-A73E-2ED3AD484C4A}" type="datetimeFigureOut">
              <a:rPr lang="en-US" smtClean="0">
                <a:solidFill>
                  <a:prstClr val="black">
                    <a:tint val="75000"/>
                  </a:prstClr>
                </a:solidFill>
              </a:rPr>
              <a:pPr/>
              <a:t>4/24/2014</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9186461-DB01-42FE-9721-3DD9A26382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151975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767771-590B-4836-A73E-2ED3AD484C4A}" type="datetimeFigureOut">
              <a:rPr lang="en-US" smtClean="0">
                <a:solidFill>
                  <a:prstClr val="black">
                    <a:tint val="75000"/>
                  </a:prstClr>
                </a:solidFill>
              </a:rPr>
              <a:pPr/>
              <a:t>4/24/2014</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9186461-DB01-42FE-9721-3DD9A26382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849459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391" y="987430"/>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767771-590B-4836-A73E-2ED3AD484C4A}" type="datetimeFigureOut">
              <a:rPr lang="en-US" smtClean="0">
                <a:solidFill>
                  <a:prstClr val="black">
                    <a:tint val="75000"/>
                  </a:prstClr>
                </a:solidFill>
              </a:rPr>
              <a:pPr/>
              <a:t>4/24/2014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186461-DB01-42FE-9721-3DD9A26382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3251559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391" y="987430"/>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767771-590B-4836-A73E-2ED3AD484C4A}" type="datetimeFigureOut">
              <a:rPr lang="en-US" smtClean="0">
                <a:solidFill>
                  <a:prstClr val="black">
                    <a:tint val="75000"/>
                  </a:prstClr>
                </a:solidFill>
              </a:rPr>
              <a:pPr/>
              <a:t>4/24/2014</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9186461-DB01-42FE-9721-3DD9A26382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357870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767771-590B-4836-A73E-2ED3AD484C4A}" type="datetimeFigureOut">
              <a:rPr lang="en-US" smtClean="0">
                <a:solidFill>
                  <a:prstClr val="black">
                    <a:tint val="75000"/>
                  </a:prstClr>
                </a:solidFill>
              </a:rPr>
              <a:pPr/>
              <a:t>4/24/2014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186461-DB01-42FE-9721-3DD9A26382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497508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2"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767771-590B-4836-A73E-2ED3AD484C4A}" type="datetimeFigureOut">
              <a:rPr lang="en-US" smtClean="0">
                <a:solidFill>
                  <a:prstClr val="black">
                    <a:tint val="75000"/>
                  </a:prstClr>
                </a:solidFill>
              </a:rPr>
              <a:pPr/>
              <a:t>4/24/2014</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9186461-DB01-42FE-9721-3DD9A26382A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94382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25E9D10-4A8D-C249-8E50-6DD120274C5F}" type="datetimeFigureOut">
              <a:rPr lang="en-US" smtClean="0"/>
              <a:t>4/24/2014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34D56B-B4D2-454C-A9E9-DD8375612505}"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25E9D10-4A8D-C249-8E50-6DD120274C5F}" type="datetimeFigureOut">
              <a:rPr lang="en-US" smtClean="0"/>
              <a:t>4/24/2014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B34D56B-B4D2-454C-A9E9-DD8375612505}"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25E9D10-4A8D-C249-8E50-6DD120274C5F}" type="datetimeFigureOut">
              <a:rPr lang="en-US" smtClean="0"/>
              <a:t>4/24/2014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B34D56B-B4D2-454C-A9E9-DD8375612505}"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25E9D10-4A8D-C249-8E50-6DD120274C5F}" type="datetimeFigureOut">
              <a:rPr lang="en-US" smtClean="0"/>
              <a:t>4/24/2014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B34D56B-B4D2-454C-A9E9-DD8375612505}"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5E9D10-4A8D-C249-8E50-6DD120274C5F}" type="datetimeFigureOut">
              <a:rPr lang="en-US" smtClean="0"/>
              <a:t>4/24/2014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34D56B-B4D2-454C-A9E9-DD8375612505}"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25E9D10-4A8D-C249-8E50-6DD120274C5F}" type="datetimeFigureOut">
              <a:rPr lang="en-US" smtClean="0"/>
              <a:t>4/24/2014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B34D56B-B4D2-454C-A9E9-DD8375612505}"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wmf"/></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6"/>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5E9D10-4A8D-C249-8E50-6DD120274C5F}" type="datetimeFigureOut">
              <a:rPr lang="en-US" smtClean="0"/>
              <a:t>4/24/2014</a:t>
            </a:fld>
            <a:endParaRPr lang="en-US"/>
          </a:p>
        </p:txBody>
      </p:sp>
      <p:sp>
        <p:nvSpPr>
          <p:cNvPr id="5" name="Footer Placeholder 4"/>
          <p:cNvSpPr>
            <a:spLocks noGrp="1"/>
          </p:cNvSpPr>
          <p:nvPr>
            <p:ph type="ftr" sz="quarter" idx="3"/>
          </p:nvPr>
        </p:nvSpPr>
        <p:spPr>
          <a:xfrm>
            <a:off x="3124200" y="6356356"/>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34D56B-B4D2-454C-A9E9-DD8375612505}"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blipFill dpi="0" rotWithShape="1">
            <a:blip r:embed="rId14">
              <a:alphaModFix amt="15000"/>
            </a:blip>
            <a:srcRect/>
            <a:tile tx="0" ty="0" sx="76000" sy="100000" flip="none" algn="tl"/>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srgbClr val="FFFFFF"/>
              </a:solidFill>
            </a:endParaRPr>
          </a:p>
        </p:txBody>
      </p:sp>
      <p:sp>
        <p:nvSpPr>
          <p:cNvPr id="2" name="Title Placeholder 1"/>
          <p:cNvSpPr>
            <a:spLocks noGrp="1"/>
          </p:cNvSpPr>
          <p:nvPr>
            <p:ph type="title"/>
          </p:nvPr>
        </p:nvSpPr>
        <p:spPr>
          <a:xfrm>
            <a:off x="685800" y="274638"/>
            <a:ext cx="7772400" cy="1143000"/>
          </a:xfrm>
          <a:prstGeom prst="rect">
            <a:avLst/>
          </a:prstGeom>
        </p:spPr>
        <p:txBody>
          <a:bodyPr vert="horz" lIns="0" tIns="45720" rIns="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85800" y="1600206"/>
            <a:ext cx="7772400" cy="4525963"/>
          </a:xfrm>
          <a:prstGeom prst="rect">
            <a:avLst/>
          </a:prstGeom>
        </p:spPr>
        <p:txBody>
          <a:bodyPr vert="horz" lIns="0" tIns="45720" rIns="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400800" y="6416681"/>
            <a:ext cx="1981200" cy="365125"/>
          </a:xfrm>
          <a:prstGeom prst="rect">
            <a:avLst/>
          </a:prstGeom>
        </p:spPr>
        <p:txBody>
          <a:bodyPr vert="horz" lIns="0" tIns="45720" rIns="0" bIns="0" rtlCol="0" anchor="b" anchorCtr="0"/>
          <a:lstStyle>
            <a:lvl1pPr algn="r">
              <a:defRPr lang="en-US" sz="900" kern="1200" cap="all" spc="110" baseline="0" smtClean="0">
                <a:solidFill>
                  <a:srgbClr val="4D4D4D"/>
                </a:solidFill>
                <a:latin typeface="+mn-lt"/>
                <a:ea typeface="+mn-ea"/>
                <a:cs typeface="+mn-cs"/>
              </a:defRPr>
            </a:lvl1pPr>
          </a:lstStyle>
          <a:p>
            <a:pPr defTabSz="914400"/>
            <a:fld id="{F4C391E7-AB7F-4EA1-9B33-7786C75A4478}" type="datetimeFigureOut">
              <a:rPr lang="en-US"/>
              <a:pPr defTabSz="914400"/>
              <a:t>4/24/2014</a:t>
            </a:fld>
            <a:endParaRPr/>
          </a:p>
        </p:txBody>
      </p:sp>
      <p:sp>
        <p:nvSpPr>
          <p:cNvPr id="5" name="Footer Placeholder 4"/>
          <p:cNvSpPr>
            <a:spLocks noGrp="1"/>
          </p:cNvSpPr>
          <p:nvPr>
            <p:ph type="ftr" sz="quarter" idx="3"/>
          </p:nvPr>
        </p:nvSpPr>
        <p:spPr>
          <a:xfrm>
            <a:off x="228600" y="6416681"/>
            <a:ext cx="2895600" cy="365125"/>
          </a:xfrm>
          <a:prstGeom prst="rect">
            <a:avLst/>
          </a:prstGeom>
        </p:spPr>
        <p:txBody>
          <a:bodyPr vert="horz" lIns="0" tIns="45720" rIns="0" bIns="0" rtlCol="0" anchor="b" anchorCtr="0"/>
          <a:lstStyle>
            <a:lvl1pPr algn="l">
              <a:defRPr sz="900" cap="all" spc="110" baseline="0">
                <a:solidFill>
                  <a:srgbClr val="4D4D4D"/>
                </a:solidFill>
              </a:defRPr>
            </a:lvl1pPr>
          </a:lstStyle>
          <a:p>
            <a:pPr defTabSz="914400"/>
            <a:endParaRPr lang="en-US"/>
          </a:p>
        </p:txBody>
      </p:sp>
      <p:sp>
        <p:nvSpPr>
          <p:cNvPr id="6" name="Slide Number Placeholder 5"/>
          <p:cNvSpPr>
            <a:spLocks noGrp="1"/>
          </p:cNvSpPr>
          <p:nvPr>
            <p:ph type="sldNum" sz="quarter" idx="4"/>
          </p:nvPr>
        </p:nvSpPr>
        <p:spPr>
          <a:xfrm>
            <a:off x="8458200" y="6416681"/>
            <a:ext cx="457200" cy="365125"/>
          </a:xfrm>
          <a:prstGeom prst="rect">
            <a:avLst/>
          </a:prstGeom>
        </p:spPr>
        <p:txBody>
          <a:bodyPr vert="horz" lIns="0" tIns="45720" rIns="0" bIns="0" rtlCol="0" anchor="b" anchorCtr="0"/>
          <a:lstStyle>
            <a:lvl1pPr algn="r">
              <a:defRPr sz="1100" b="1" baseline="0">
                <a:solidFill>
                  <a:srgbClr val="4D4D4D"/>
                </a:solidFill>
              </a:defRPr>
            </a:lvl1pPr>
          </a:lstStyle>
          <a:p>
            <a:pPr defTabSz="914400"/>
            <a:fld id="{B7AD64D6-F887-45BD-92B4-CB2EFB9EDA7A}" type="slidenum">
              <a:rPr lang="en-US" smtClean="0"/>
              <a:pPr defTabSz="914400"/>
              <a:t>‹#›</a:t>
            </a:fld>
            <a:endParaRPr lang="en-US"/>
          </a:p>
        </p:txBody>
      </p:sp>
    </p:spTree>
    <p:extLst>
      <p:ext uri="{BB962C8B-B14F-4D97-AF65-F5344CB8AC3E}">
        <p14:creationId xmlns:p14="http://schemas.microsoft.com/office/powerpoint/2010/main" val="1130048994"/>
      </p:ext>
    </p:extLst>
  </p:cSld>
  <p:clrMap bg1="dk1" tx1="lt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l" defTabSz="914400" rtl="0" eaLnBrk="1" latinLnBrk="0" hangingPunct="1">
        <a:spcBef>
          <a:spcPct val="0"/>
        </a:spcBef>
        <a:buNone/>
        <a:defRPr sz="3600" kern="1200" cap="all" baseline="0">
          <a:solidFill>
            <a:schemeClr val="tx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28650" y="6356355"/>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6D767771-590B-4836-A73E-2ED3AD484C4A}" type="datetimeFigureOut">
              <a:rPr lang="en-US" smtClean="0">
                <a:solidFill>
                  <a:prstClr val="black">
                    <a:tint val="75000"/>
                  </a:prstClr>
                </a:solidFill>
              </a:rPr>
              <a:pPr defTabSz="914400"/>
              <a:t>4/24/2014</a:t>
            </a:fld>
            <a:endParaRPr lang="en-US">
              <a:solidFill>
                <a:prstClr val="black">
                  <a:tint val="75000"/>
                </a:prstClr>
              </a:solidFill>
            </a:endParaRPr>
          </a:p>
        </p:txBody>
      </p:sp>
      <p:sp>
        <p:nvSpPr>
          <p:cNvPr id="5" name="Footer Placeholder 4"/>
          <p:cNvSpPr>
            <a:spLocks noGrp="1"/>
          </p:cNvSpPr>
          <p:nvPr>
            <p:ph type="ftr" sz="quarter" idx="3"/>
          </p:nvPr>
        </p:nvSpPr>
        <p:spPr>
          <a:xfrm>
            <a:off x="3028950" y="6356355"/>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457950" y="6356355"/>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09186461-DB01-42FE-9721-3DD9A26382A1}"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26594026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slideLayout" Target="../slideLayouts/slideLayout2.xml"/><Relationship Id="rId1" Type="http://schemas.openxmlformats.org/officeDocument/2006/relationships/themeOverride" Target="../theme/themeOverride4.xml"/></Relationships>
</file>

<file path=ppt/slides/_rels/slide15.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image" Target="../media/image17.jpeg"/><Relationship Id="rId1" Type="http://schemas.openxmlformats.org/officeDocument/2006/relationships/slideLayout" Target="../slideLayouts/slideLayout14.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14.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2.xml"/><Relationship Id="rId1" Type="http://schemas.openxmlformats.org/officeDocument/2006/relationships/slideLayout" Target="../slideLayouts/slideLayout25.xml"/><Relationship Id="rId5" Type="http://schemas.openxmlformats.org/officeDocument/2006/relationships/image" Target="../media/image37.png"/><Relationship Id="rId4" Type="http://schemas.openxmlformats.org/officeDocument/2006/relationships/image" Target="../media/image39.JPG"/></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xml"/><Relationship Id="rId1" Type="http://schemas.openxmlformats.org/officeDocument/2006/relationships/slideLayout" Target="../slideLayouts/slideLayout26.xml"/><Relationship Id="rId4" Type="http://schemas.openxmlformats.org/officeDocument/2006/relationships/image" Target="../media/image40.png"/></Relationships>
</file>

<file path=ppt/slides/_rels/slide4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xml"/><Relationship Id="rId1" Type="http://schemas.openxmlformats.org/officeDocument/2006/relationships/slideLayout" Target="../slideLayouts/slideLayout26.xml"/><Relationship Id="rId6" Type="http://schemas.openxmlformats.org/officeDocument/2006/relationships/image" Target="../media/image43.jpeg"/><Relationship Id="rId5" Type="http://schemas.openxmlformats.org/officeDocument/2006/relationships/image" Target="../media/image42.png"/><Relationship Id="rId4" Type="http://schemas.openxmlformats.org/officeDocument/2006/relationships/image" Target="../media/image41.png"/></Relationships>
</file>

<file path=ppt/slides/_rels/slide4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47.xml.rels><?xml version="1.0" encoding="UTF-8" standalone="yes"?>
<Relationships xmlns="http://schemas.openxmlformats.org/package/2006/relationships"><Relationship Id="rId3" Type="http://schemas.openxmlformats.org/officeDocument/2006/relationships/image" Target="../media/image38.JPG"/><Relationship Id="rId7" Type="http://schemas.openxmlformats.org/officeDocument/2006/relationships/image" Target="../media/image47.JPG"/><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44.png"/></Relationships>
</file>

<file path=ppt/slides/_rels/slide48.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7.xml"/><Relationship Id="rId1" Type="http://schemas.openxmlformats.org/officeDocument/2006/relationships/slideLayout" Target="../slideLayouts/slideLayout26.xml"/><Relationship Id="rId5" Type="http://schemas.openxmlformats.org/officeDocument/2006/relationships/image" Target="../media/image49.png"/><Relationship Id="rId4" Type="http://schemas.openxmlformats.org/officeDocument/2006/relationships/image" Target="../media/image48.png"/></Relationships>
</file>

<file path=ppt/slides/_rels/slide4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8.xml"/><Relationship Id="rId1" Type="http://schemas.openxmlformats.org/officeDocument/2006/relationships/slideLayout" Target="../slideLayouts/slideLayout26.xml"/><Relationship Id="rId5" Type="http://schemas.openxmlformats.org/officeDocument/2006/relationships/image" Target="../media/image51.png"/><Relationship Id="rId4" Type="http://schemas.openxmlformats.org/officeDocument/2006/relationships/image" Target="../media/image50.gif"/></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38.JPG"/><Relationship Id="rId1" Type="http://schemas.openxmlformats.org/officeDocument/2006/relationships/slideLayout" Target="../slideLayouts/slideLayout26.xml"/></Relationships>
</file>

<file path=ppt/slides/_rels/slide51.xml.rels><?xml version="1.0" encoding="UTF-8" standalone="yes"?>
<Relationships xmlns="http://schemas.openxmlformats.org/package/2006/relationships"><Relationship Id="rId8" Type="http://schemas.openxmlformats.org/officeDocument/2006/relationships/image" Target="../media/image57.JPG"/><Relationship Id="rId3" Type="http://schemas.openxmlformats.org/officeDocument/2006/relationships/image" Target="../media/image38.JPG"/><Relationship Id="rId7" Type="http://schemas.openxmlformats.org/officeDocument/2006/relationships/image" Target="../media/image56.JPG"/><Relationship Id="rId2" Type="http://schemas.openxmlformats.org/officeDocument/2006/relationships/notesSlide" Target="../notesSlides/notesSlide9.xml"/><Relationship Id="rId1" Type="http://schemas.openxmlformats.org/officeDocument/2006/relationships/slideLayout" Target="../slideLayouts/slideLayout26.xml"/><Relationship Id="rId6" Type="http://schemas.openxmlformats.org/officeDocument/2006/relationships/image" Target="../media/image55.JPG"/><Relationship Id="rId5" Type="http://schemas.openxmlformats.org/officeDocument/2006/relationships/image" Target="../media/image54.JPG"/><Relationship Id="rId4" Type="http://schemas.openxmlformats.org/officeDocument/2006/relationships/image" Target="../media/image53.JPG"/><Relationship Id="rId9" Type="http://schemas.openxmlformats.org/officeDocument/2006/relationships/image" Target="../media/image58.JPG"/></Relationships>
</file>

<file path=ppt/slides/_rels/slide52.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53.xml.rels><?xml version="1.0" encoding="UTF-8" standalone="yes"?>
<Relationships xmlns="http://schemas.openxmlformats.org/package/2006/relationships"><Relationship Id="rId8" Type="http://schemas.openxmlformats.org/officeDocument/2006/relationships/image" Target="../media/image66.JPG"/><Relationship Id="rId3" Type="http://schemas.openxmlformats.org/officeDocument/2006/relationships/image" Target="../media/image38.JPG"/><Relationship Id="rId7" Type="http://schemas.openxmlformats.org/officeDocument/2006/relationships/image" Target="../media/image65.JP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 Id="rId9" Type="http://schemas.openxmlformats.org/officeDocument/2006/relationships/image" Target="../media/image67.JPG"/></Relationships>
</file>

<file path=ppt/slides/_rels/slide54.xml.rels><?xml version="1.0" encoding="UTF-8" standalone="yes"?>
<Relationships xmlns="http://schemas.openxmlformats.org/package/2006/relationships"><Relationship Id="rId3" Type="http://schemas.openxmlformats.org/officeDocument/2006/relationships/hyperlink" Target="http://gdeltproject.org/data.html#reduced" TargetMode="External"/><Relationship Id="rId7" Type="http://schemas.openxmlformats.org/officeDocument/2006/relationships/hyperlink" Target="http://gdeltproject.org/data.html#gkg" TargetMode="External"/><Relationship Id="rId2" Type="http://schemas.openxmlformats.org/officeDocument/2006/relationships/image" Target="../media/image38.JPG"/><Relationship Id="rId1" Type="http://schemas.openxmlformats.org/officeDocument/2006/relationships/slideLayout" Target="../slideLayouts/slideLayout26.xml"/><Relationship Id="rId6" Type="http://schemas.openxmlformats.org/officeDocument/2006/relationships/hyperlink" Target="http://gdeltproject.org/data.html#lookups" TargetMode="External"/><Relationship Id="rId5" Type="http://schemas.openxmlformats.org/officeDocument/2006/relationships/hyperlink" Target="http://gdeltproject.org/data.html#dailyupdates" TargetMode="External"/><Relationship Id="rId4" Type="http://schemas.openxmlformats.org/officeDocument/2006/relationships/hyperlink" Target="http://gdeltproject.org/data.html#backfiles" TargetMode="External"/></Relationships>
</file>

<file path=ppt/slides/_rels/slide5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68.png"/><Relationship Id="rId1" Type="http://schemas.openxmlformats.org/officeDocument/2006/relationships/slideLayout" Target="../slideLayouts/slideLayout26.xml"/></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7" Type="http://schemas.openxmlformats.org/officeDocument/2006/relationships/image" Target="../media/image73.jpeg"/><Relationship Id="rId2" Type="http://schemas.openxmlformats.org/officeDocument/2006/relationships/image" Target="../media/image38.JPG"/><Relationship Id="rId1" Type="http://schemas.openxmlformats.org/officeDocument/2006/relationships/slideLayout" Target="../slideLayouts/slideLayout26.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70.jpeg"/></Relationships>
</file>

<file path=ppt/slides/_rels/slide5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38.JPG"/><Relationship Id="rId1" Type="http://schemas.openxmlformats.org/officeDocument/2006/relationships/slideLayout" Target="../slideLayouts/slideLayout26.xml"/><Relationship Id="rId5" Type="http://schemas.openxmlformats.org/officeDocument/2006/relationships/image" Target="../media/image76.png"/><Relationship Id="rId4" Type="http://schemas.openxmlformats.org/officeDocument/2006/relationships/image" Target="../media/image75.png"/></Relationships>
</file>

<file path=ppt/slides/_rels/slide5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6.xml"/></Relationships>
</file>

<file path=ppt/slides/_rels/slide5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12.xml"/><Relationship Id="rId1" Type="http://schemas.openxmlformats.org/officeDocument/2006/relationships/themeOverride" Target="../theme/themeOverride1.xml"/><Relationship Id="rId4" Type="http://schemas.openxmlformats.org/officeDocument/2006/relationships/image" Target="../media/image11.png"/></Relationships>
</file>

<file path=ppt/slides/_rels/slide6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6.xml"/></Relationships>
</file>

<file path=ppt/slides/_rels/slide6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6.xml"/></Relationships>
</file>

<file path=ppt/slides/_rels/slide6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6.xml"/></Relationships>
</file>

<file path=ppt/slides/_rels/slide63.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6.xml"/></Relationships>
</file>

<file path=ppt/slides/_rels/slide64.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6.xml"/></Relationships>
</file>

<file path=ppt/slides/_rels/slide65.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6.xml"/></Relationships>
</file>

<file path=ppt/slides/_rels/slide6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6.xml"/></Relationships>
</file>

<file path=ppt/slides/_rels/slide67.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6.xml"/></Relationships>
</file>

<file path=ppt/slides/_rels/slide6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6.xml"/></Relationships>
</file>

<file path=ppt/slides/_rels/slide69.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slideLayout" Target="../slideLayouts/slideLayout1.xml"/><Relationship Id="rId1" Type="http://schemas.openxmlformats.org/officeDocument/2006/relationships/themeOverride" Target="../theme/themeOverride2.xml"/></Relationships>
</file>

<file path=ppt/slides/_rels/slide7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6.xml"/></Relationships>
</file>

<file path=ppt/slides/_rels/slide71.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6.xml"/></Relationships>
</file>

<file path=ppt/slides/_rels/slide72.xml.rels><?xml version="1.0" encoding="UTF-8" standalone="yes"?>
<Relationships xmlns="http://schemas.openxmlformats.org/package/2006/relationships"><Relationship Id="rId3" Type="http://schemas.openxmlformats.org/officeDocument/2006/relationships/hyperlink" Target="mailto:Kalev.leetaru5@gmail.com" TargetMode="External"/><Relationship Id="rId2" Type="http://schemas.openxmlformats.org/officeDocument/2006/relationships/image" Target="../media/image77.jpeg"/><Relationship Id="rId1" Type="http://schemas.openxmlformats.org/officeDocument/2006/relationships/slideLayout" Target="../slideLayouts/slideLayout14.xml"/><Relationship Id="rId5" Type="http://schemas.openxmlformats.org/officeDocument/2006/relationships/hyperlink" Target="http://gdeltproject.org/" TargetMode="External"/><Relationship Id="rId4" Type="http://schemas.openxmlformats.org/officeDocument/2006/relationships/hyperlink" Target="http://www.kalevleetaru.com/"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Layout" Target="../slideLayouts/slideLayout2.xml"/><Relationship Id="rId1" Type="http://schemas.openxmlformats.org/officeDocument/2006/relationships/themeOverride" Target="../theme/themeOverride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0" name="Picture 2" descr="http://eoimages.gsfc.nasa.gov/images/imagerecords/57000/57723/globe_east_204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0"/>
            <a:ext cx="6858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353785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066803"/>
            <a:ext cx="8610600" cy="5170646"/>
          </a:xfrm>
          <a:prstGeom prst="rect">
            <a:avLst/>
          </a:prstGeom>
        </p:spPr>
        <p:txBody>
          <a:bodyPr wrap="square">
            <a:spAutoFit/>
          </a:bodyPr>
          <a:lstStyle/>
          <a:p>
            <a:pPr marL="457200" indent="-457200">
              <a:buFont typeface="Arial" pitchFamily="34" charset="0"/>
              <a:buChar char="•"/>
            </a:pPr>
            <a:r>
              <a:rPr lang="en-US" sz="3000" dirty="0" smtClean="0"/>
              <a:t>6.1 trillion text messages</a:t>
            </a:r>
          </a:p>
          <a:p>
            <a:pPr marL="457200" indent="-457200">
              <a:buFont typeface="Arial" pitchFamily="34" charset="0"/>
              <a:buChar char="•"/>
            </a:pPr>
            <a:endParaRPr lang="en-US" sz="3000" dirty="0" smtClean="0"/>
          </a:p>
          <a:p>
            <a:pPr marL="457200" indent="-457200">
              <a:buFont typeface="Arial" pitchFamily="34" charset="0"/>
              <a:buChar char="•"/>
            </a:pPr>
            <a:r>
              <a:rPr lang="en-US" sz="3000" dirty="0" smtClean="0"/>
              <a:t>2.2 trillion cell minutes in the US alone</a:t>
            </a:r>
          </a:p>
          <a:p>
            <a:pPr marL="457200" indent="-457200">
              <a:buFont typeface="Arial" pitchFamily="34" charset="0"/>
              <a:buChar char="•"/>
            </a:pPr>
            <a:endParaRPr lang="en-US" sz="3000" dirty="0"/>
          </a:p>
          <a:p>
            <a:pPr marL="457200" indent="-457200">
              <a:buFont typeface="Arial" pitchFamily="34" charset="0"/>
              <a:buChar char="•"/>
            </a:pPr>
            <a:r>
              <a:rPr lang="en-US" sz="3000" dirty="0" smtClean="0"/>
              <a:t>107 trillion emails</a:t>
            </a:r>
          </a:p>
          <a:p>
            <a:pPr marL="457200" indent="-457200">
              <a:buFont typeface="Arial" pitchFamily="34" charset="0"/>
              <a:buChar char="•"/>
            </a:pPr>
            <a:endParaRPr lang="en-US" sz="3000" dirty="0" smtClean="0"/>
          </a:p>
          <a:p>
            <a:pPr marL="457200" indent="-457200">
              <a:buFont typeface="Arial" pitchFamily="34" charset="0"/>
              <a:buChar char="•"/>
            </a:pPr>
            <a:r>
              <a:rPr lang="en-US" sz="3000" dirty="0" smtClean="0"/>
              <a:t>1.6 million days worth of video uploaded to YouTube</a:t>
            </a:r>
          </a:p>
          <a:p>
            <a:pPr marL="457200" indent="-457200">
              <a:buFont typeface="Arial" pitchFamily="34" charset="0"/>
              <a:buChar char="•"/>
            </a:pPr>
            <a:endParaRPr lang="en-US" sz="3000" dirty="0" smtClean="0"/>
          </a:p>
          <a:p>
            <a:pPr marL="457200" indent="-457200">
              <a:buFont typeface="Arial" pitchFamily="34" charset="0"/>
              <a:buChar char="•"/>
            </a:pPr>
            <a:endParaRPr lang="en-US" sz="3000" dirty="0"/>
          </a:p>
          <a:p>
            <a:pPr marL="914400" lvl="1" indent="-457200">
              <a:buFont typeface="Arial" pitchFamily="34" charset="0"/>
              <a:buChar char="•"/>
            </a:pPr>
            <a:endParaRPr lang="en-US" sz="3000" dirty="0"/>
          </a:p>
        </p:txBody>
      </p:sp>
      <p:sp>
        <p:nvSpPr>
          <p:cNvPr id="3" name="Rectangle 2"/>
          <p:cNvSpPr/>
          <p:nvPr/>
        </p:nvSpPr>
        <p:spPr>
          <a:xfrm>
            <a:off x="1404796" y="152400"/>
            <a:ext cx="6324600" cy="553998"/>
          </a:xfrm>
          <a:prstGeom prst="rect">
            <a:avLst/>
          </a:prstGeom>
        </p:spPr>
        <p:txBody>
          <a:bodyPr wrap="square">
            <a:spAutoFit/>
          </a:bodyPr>
          <a:lstStyle/>
          <a:p>
            <a:pPr algn="ctr"/>
            <a:r>
              <a:rPr lang="en-US" sz="3000" dirty="0" smtClean="0"/>
              <a:t>Every Year</a:t>
            </a:r>
            <a:endParaRPr lang="en-US" sz="3000" dirty="0"/>
          </a:p>
        </p:txBody>
      </p:sp>
    </p:spTree>
    <p:extLst>
      <p:ext uri="{BB962C8B-B14F-4D97-AF65-F5344CB8AC3E}">
        <p14:creationId xmlns:p14="http://schemas.microsoft.com/office/powerpoint/2010/main" val="339725111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706401"/>
            <a:ext cx="8610600" cy="8371523"/>
          </a:xfrm>
          <a:prstGeom prst="rect">
            <a:avLst/>
          </a:prstGeom>
        </p:spPr>
        <p:txBody>
          <a:bodyPr wrap="square">
            <a:spAutoFit/>
          </a:bodyPr>
          <a:lstStyle/>
          <a:p>
            <a:pPr marL="457200" indent="-457200">
              <a:buFont typeface="Arial" pitchFamily="34" charset="0"/>
              <a:buChar char="•"/>
            </a:pPr>
            <a:r>
              <a:rPr lang="en-US" sz="3200" dirty="0"/>
              <a:t>2.5 billion new </a:t>
            </a:r>
            <a:r>
              <a:rPr lang="en-US" sz="3200" dirty="0" smtClean="0"/>
              <a:t>items added to Facebook</a:t>
            </a:r>
            <a:endParaRPr lang="en-US" sz="3200" dirty="0"/>
          </a:p>
          <a:p>
            <a:pPr marL="457200" indent="-457200">
              <a:buFont typeface="Arial" pitchFamily="34" charset="0"/>
              <a:buChar char="•"/>
            </a:pPr>
            <a:endParaRPr lang="en-US" sz="3200" dirty="0"/>
          </a:p>
          <a:p>
            <a:pPr marL="457200" indent="-457200">
              <a:buFont typeface="Arial" pitchFamily="34" charset="0"/>
              <a:buChar char="•"/>
            </a:pPr>
            <a:r>
              <a:rPr lang="en-US" sz="3200" dirty="0" smtClean="0"/>
              <a:t>300 million photos posted to Facebook</a:t>
            </a:r>
            <a:endParaRPr lang="en-US" sz="3200" dirty="0"/>
          </a:p>
          <a:p>
            <a:pPr marL="457200" indent="-457200">
              <a:buFont typeface="Arial" pitchFamily="34" charset="0"/>
              <a:buChar char="•"/>
            </a:pPr>
            <a:endParaRPr lang="en-US" sz="3200" dirty="0"/>
          </a:p>
          <a:p>
            <a:pPr marL="457200" indent="-457200">
              <a:buFont typeface="Arial" pitchFamily="34" charset="0"/>
              <a:buChar char="•"/>
            </a:pPr>
            <a:r>
              <a:rPr lang="en-US" sz="3200" dirty="0"/>
              <a:t>500TB of new data about society’s innermost </a:t>
            </a:r>
            <a:r>
              <a:rPr lang="en-US" sz="3200" dirty="0" smtClean="0"/>
              <a:t>thoughts posted to Facebook</a:t>
            </a:r>
          </a:p>
          <a:p>
            <a:pPr marL="457200" indent="-457200">
              <a:buFont typeface="Arial" pitchFamily="34" charset="0"/>
              <a:buChar char="•"/>
            </a:pPr>
            <a:endParaRPr lang="en-US" sz="3200" dirty="0"/>
          </a:p>
          <a:p>
            <a:pPr marL="457200" indent="-457200">
              <a:buFont typeface="Arial" pitchFamily="34" charset="0"/>
              <a:buChar char="•"/>
            </a:pPr>
            <a:r>
              <a:rPr lang="en-US" sz="3200" dirty="0" smtClean="0"/>
              <a:t>As many words posted to Twitter every day as the entire New York Times in the last half-century</a:t>
            </a:r>
          </a:p>
          <a:p>
            <a:pPr marL="457200" indent="-457200">
              <a:buFont typeface="Arial" pitchFamily="34" charset="0"/>
              <a:buChar char="•"/>
            </a:pPr>
            <a:endParaRPr lang="en-US" sz="3200" dirty="0"/>
          </a:p>
          <a:p>
            <a:pPr marL="457200" indent="-457200">
              <a:buFont typeface="Arial" pitchFamily="34" charset="0"/>
              <a:buChar char="•"/>
            </a:pPr>
            <a:r>
              <a:rPr lang="en-US" sz="3200" dirty="0" smtClean="0"/>
              <a:t>100 billion+ social media actions taken</a:t>
            </a:r>
          </a:p>
          <a:p>
            <a:pPr marL="457200" indent="-457200">
              <a:buFont typeface="Arial" pitchFamily="34" charset="0"/>
              <a:buChar char="•"/>
            </a:pPr>
            <a:endParaRPr lang="en-US" sz="3200" dirty="0"/>
          </a:p>
          <a:p>
            <a:pPr marL="457200" indent="-457200">
              <a:buFont typeface="Arial" pitchFamily="34" charset="0"/>
              <a:buChar char="•"/>
            </a:pPr>
            <a:endParaRPr lang="en-US" sz="3200" dirty="0"/>
          </a:p>
          <a:p>
            <a:pPr marL="457200" indent="-457200">
              <a:buFont typeface="Arial" pitchFamily="34" charset="0"/>
              <a:buChar char="•"/>
            </a:pPr>
            <a:endParaRPr lang="en-US" sz="3000" dirty="0" smtClean="0"/>
          </a:p>
          <a:p>
            <a:pPr marL="457200" indent="-457200">
              <a:buFont typeface="Arial" pitchFamily="34" charset="0"/>
              <a:buChar char="•"/>
            </a:pPr>
            <a:endParaRPr lang="en-US" sz="3000" dirty="0"/>
          </a:p>
          <a:p>
            <a:pPr marL="914400" lvl="1" indent="-457200">
              <a:buFont typeface="Arial" pitchFamily="34" charset="0"/>
              <a:buChar char="•"/>
            </a:pPr>
            <a:endParaRPr lang="en-US" sz="3000" dirty="0"/>
          </a:p>
        </p:txBody>
      </p:sp>
      <p:sp>
        <p:nvSpPr>
          <p:cNvPr id="3" name="Rectangle 2"/>
          <p:cNvSpPr/>
          <p:nvPr/>
        </p:nvSpPr>
        <p:spPr>
          <a:xfrm>
            <a:off x="1404796" y="152400"/>
            <a:ext cx="6324600" cy="553998"/>
          </a:xfrm>
          <a:prstGeom prst="rect">
            <a:avLst/>
          </a:prstGeom>
        </p:spPr>
        <p:txBody>
          <a:bodyPr wrap="square">
            <a:spAutoFit/>
          </a:bodyPr>
          <a:lstStyle/>
          <a:p>
            <a:pPr algn="ctr"/>
            <a:r>
              <a:rPr lang="en-US" sz="3000" dirty="0" smtClean="0"/>
              <a:t>Every Day</a:t>
            </a:r>
            <a:endParaRPr lang="en-US" sz="3000" dirty="0"/>
          </a:p>
        </p:txBody>
      </p:sp>
    </p:spTree>
    <p:extLst>
      <p:ext uri="{BB962C8B-B14F-4D97-AF65-F5344CB8AC3E}">
        <p14:creationId xmlns:p14="http://schemas.microsoft.com/office/powerpoint/2010/main" val="26829828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066800"/>
            <a:ext cx="8610600" cy="5632311"/>
          </a:xfrm>
          <a:prstGeom prst="rect">
            <a:avLst/>
          </a:prstGeom>
        </p:spPr>
        <p:txBody>
          <a:bodyPr wrap="square">
            <a:spAutoFit/>
          </a:bodyPr>
          <a:lstStyle/>
          <a:p>
            <a:pPr marL="457200" indent="-457200">
              <a:buFont typeface="Arial" pitchFamily="34" charset="0"/>
              <a:buChar char="•"/>
            </a:pPr>
            <a:r>
              <a:rPr lang="en-US" sz="3000" dirty="0" smtClean="0"/>
              <a:t>600 new websites created</a:t>
            </a:r>
          </a:p>
          <a:p>
            <a:pPr marL="457200" indent="-457200">
              <a:buFont typeface="Arial" pitchFamily="34" charset="0"/>
              <a:buChar char="•"/>
            </a:pPr>
            <a:endParaRPr lang="en-US" sz="3000" dirty="0" smtClean="0"/>
          </a:p>
          <a:p>
            <a:pPr marL="457200" indent="-457200">
              <a:buFont typeface="Arial" pitchFamily="34" charset="0"/>
              <a:buChar char="•"/>
            </a:pPr>
            <a:r>
              <a:rPr lang="en-US" sz="3000" dirty="0" smtClean="0"/>
              <a:t>204 million emails sent</a:t>
            </a:r>
          </a:p>
          <a:p>
            <a:pPr marL="457200" indent="-457200">
              <a:buFont typeface="Arial" pitchFamily="34" charset="0"/>
              <a:buChar char="•"/>
            </a:pPr>
            <a:endParaRPr lang="en-US" sz="3000" dirty="0"/>
          </a:p>
          <a:p>
            <a:pPr marL="457200" indent="-457200">
              <a:buFont typeface="Arial" pitchFamily="34" charset="0"/>
              <a:buChar char="•"/>
            </a:pPr>
            <a:r>
              <a:rPr lang="en-US" sz="3000" dirty="0" smtClean="0"/>
              <a:t>700,000 shares on Facebook</a:t>
            </a:r>
          </a:p>
          <a:p>
            <a:pPr marL="457200" indent="-457200">
              <a:buFont typeface="Arial" pitchFamily="34" charset="0"/>
              <a:buChar char="•"/>
            </a:pPr>
            <a:endParaRPr lang="en-US" sz="3000" dirty="0"/>
          </a:p>
          <a:p>
            <a:pPr marL="457200" indent="-457200">
              <a:buFont typeface="Arial" pitchFamily="34" charset="0"/>
              <a:buChar char="•"/>
            </a:pPr>
            <a:r>
              <a:rPr lang="en-US" sz="3000" dirty="0" smtClean="0"/>
              <a:t>200,000 photos posted to Facebook</a:t>
            </a:r>
          </a:p>
          <a:p>
            <a:pPr marL="457200" indent="-457200">
              <a:buFont typeface="Arial" pitchFamily="34" charset="0"/>
              <a:buChar char="•"/>
            </a:pPr>
            <a:endParaRPr lang="en-US" sz="3000" dirty="0"/>
          </a:p>
          <a:p>
            <a:pPr marL="457200" indent="-457200">
              <a:buFont typeface="Arial" pitchFamily="34" charset="0"/>
              <a:buChar char="•"/>
            </a:pPr>
            <a:r>
              <a:rPr lang="en-US" sz="3000" dirty="0" smtClean="0"/>
              <a:t>277,000 tweets sent</a:t>
            </a:r>
          </a:p>
          <a:p>
            <a:pPr marL="457200" indent="-457200">
              <a:buFont typeface="Arial" pitchFamily="34" charset="0"/>
              <a:buChar char="•"/>
            </a:pPr>
            <a:endParaRPr lang="en-US" sz="3000" dirty="0" smtClean="0"/>
          </a:p>
          <a:p>
            <a:pPr marL="457200" indent="-457200">
              <a:buFont typeface="Arial" pitchFamily="34" charset="0"/>
              <a:buChar char="•"/>
            </a:pPr>
            <a:endParaRPr lang="en-US" sz="3000" dirty="0"/>
          </a:p>
          <a:p>
            <a:pPr marL="914400" lvl="1" indent="-457200">
              <a:buFont typeface="Arial" pitchFamily="34" charset="0"/>
              <a:buChar char="•"/>
            </a:pPr>
            <a:endParaRPr lang="en-US" sz="3000" dirty="0"/>
          </a:p>
        </p:txBody>
      </p:sp>
      <p:sp>
        <p:nvSpPr>
          <p:cNvPr id="3" name="Rectangle 2"/>
          <p:cNvSpPr/>
          <p:nvPr/>
        </p:nvSpPr>
        <p:spPr>
          <a:xfrm>
            <a:off x="1404796" y="152400"/>
            <a:ext cx="6324600" cy="553998"/>
          </a:xfrm>
          <a:prstGeom prst="rect">
            <a:avLst/>
          </a:prstGeom>
        </p:spPr>
        <p:txBody>
          <a:bodyPr wrap="square">
            <a:spAutoFit/>
          </a:bodyPr>
          <a:lstStyle/>
          <a:p>
            <a:pPr algn="ctr"/>
            <a:r>
              <a:rPr lang="en-US" sz="3000" dirty="0" smtClean="0"/>
              <a:t>Every Minute</a:t>
            </a:r>
            <a:endParaRPr lang="en-US" sz="3000" dirty="0"/>
          </a:p>
        </p:txBody>
      </p:sp>
    </p:spTree>
    <p:extLst>
      <p:ext uri="{BB962C8B-B14F-4D97-AF65-F5344CB8AC3E}">
        <p14:creationId xmlns:p14="http://schemas.microsoft.com/office/powerpoint/2010/main" val="367155370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psc.edu/publicinfo/news/2010/altix_dcenter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3158436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descr="C:\Users\leetaru\Desktop\GLOBALNET\PRESENTATIONS\DONE\Stanford-SocialMediaConflict\577874_555336131153088_1035548107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6801" y="-1"/>
            <a:ext cx="6858002" cy="6858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28153965"/>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hart 3"/>
          <p:cNvGraphicFramePr/>
          <p:nvPr>
            <p:extLst>
              <p:ext uri="{D42A27DB-BD31-4B8C-83A1-F6EECF244321}">
                <p14:modId xmlns:p14="http://schemas.microsoft.com/office/powerpoint/2010/main" val="2655526917"/>
              </p:ext>
            </p:extLst>
          </p:nvPr>
        </p:nvGraphicFramePr>
        <p:xfrm>
          <a:off x="8467" y="914400"/>
          <a:ext cx="8915400" cy="5105400"/>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152403" y="228600"/>
            <a:ext cx="3138423" cy="477054"/>
          </a:xfrm>
          <a:prstGeom prst="rect">
            <a:avLst/>
          </a:prstGeom>
          <a:noFill/>
        </p:spPr>
        <p:txBody>
          <a:bodyPr wrap="none" rtlCol="0">
            <a:spAutoFit/>
          </a:bodyPr>
          <a:lstStyle/>
          <a:p>
            <a:r>
              <a:rPr lang="en-US" sz="2500" b="1" dirty="0" smtClean="0"/>
              <a:t>The Rise of Web News</a:t>
            </a:r>
            <a:endParaRPr lang="en-US" sz="2500" b="1" dirty="0"/>
          </a:p>
        </p:txBody>
      </p:sp>
    </p:spTree>
    <p:extLst>
      <p:ext uri="{BB962C8B-B14F-4D97-AF65-F5344CB8AC3E}">
        <p14:creationId xmlns:p14="http://schemas.microsoft.com/office/powerpoint/2010/main" val="32999345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nasa.gov/images/content/176616main_jsc2007e20983_hir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8692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86497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76199"/>
            <a:ext cx="6400800" cy="5108218"/>
          </a:xfrm>
        </p:spPr>
        <p:txBody>
          <a:bodyPr>
            <a:normAutofit fontScale="92500"/>
          </a:bodyPr>
          <a:lstStyle/>
          <a:p>
            <a:r>
              <a:rPr lang="en-US" dirty="0" smtClean="0"/>
              <a:t>Mapping complete English text of Wikipedia: 80M locations and 40M dates via </a:t>
            </a:r>
            <a:r>
              <a:rPr lang="en-US" dirty="0" err="1" smtClean="0"/>
              <a:t>fulltext</a:t>
            </a:r>
            <a:r>
              <a:rPr lang="en-US" dirty="0" smtClean="0"/>
              <a:t> geocoding</a:t>
            </a:r>
          </a:p>
          <a:p>
            <a:r>
              <a:rPr lang="en-US" dirty="0" smtClean="0"/>
              <a:t>First large-scale examination of the geography of social media: Global Twitter Heartbeat</a:t>
            </a:r>
          </a:p>
          <a:p>
            <a:r>
              <a:rPr lang="en-US" dirty="0" smtClean="0"/>
              <a:t>Tracing spread of ideas through space over millions of books</a:t>
            </a:r>
          </a:p>
          <a:p>
            <a:r>
              <a:rPr lang="en-US" dirty="0" smtClean="0"/>
              <a:t>Spatial visualization of millions of declassified State </a:t>
            </a:r>
            <a:r>
              <a:rPr lang="en-US" dirty="0" err="1" smtClean="0"/>
              <a:t>Dept</a:t>
            </a:r>
            <a:r>
              <a:rPr lang="en-US" dirty="0" smtClean="0"/>
              <a:t> cables</a:t>
            </a:r>
          </a:p>
          <a:p>
            <a:r>
              <a:rPr lang="en-US" dirty="0" smtClean="0"/>
              <a:t>Compiling the world’s constitutions in digital form</a:t>
            </a:r>
          </a:p>
          <a:p>
            <a:r>
              <a:rPr lang="en-US" dirty="0" smtClean="0"/>
              <a:t>First large-scale study of how social media is used in conflict</a:t>
            </a:r>
          </a:p>
          <a:p>
            <a:r>
              <a:rPr lang="en-US" dirty="0" smtClean="0"/>
              <a:t>Mapping half a million hours of American television news (2.7 billion words of closed captioning)</a:t>
            </a:r>
          </a:p>
          <a:p>
            <a:r>
              <a:rPr lang="en-US" dirty="0" smtClean="0"/>
              <a:t>First live emotional “leaderboard” for television (NBC/</a:t>
            </a:r>
            <a:r>
              <a:rPr lang="en-US" dirty="0" err="1" smtClean="0"/>
              <a:t>SyFy</a:t>
            </a:r>
            <a:r>
              <a:rPr lang="en-US" dirty="0" smtClean="0"/>
              <a:t>)</a:t>
            </a:r>
          </a:p>
          <a:p>
            <a:r>
              <a:rPr lang="en-US" dirty="0" smtClean="0"/>
              <a:t>Network diagram of the entire global news media (GDELT/Global Conversation) and 256M global events</a:t>
            </a:r>
          </a:p>
          <a:p>
            <a:endParaRPr lang="en-US" dirty="0"/>
          </a:p>
        </p:txBody>
      </p:sp>
      <p:pic>
        <p:nvPicPr>
          <p:cNvPr id="2050" name="Picture 2" descr="http://kalevleetaru.com/featured/sgi-wikipedia-project-movi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1678" y="76206"/>
            <a:ext cx="2286000" cy="97339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http://kalevleetaru.com/featured/mappinghathitrustcivilwa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1678" y="2143272"/>
            <a:ext cx="2262598" cy="967078"/>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ttp://kalevleetaru.com/featured/declassification-engin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01678" y="3183840"/>
            <a:ext cx="2286000" cy="977081"/>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http://kalevleetaru.com/featured/google-ideas-google-constitut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01678" y="4217339"/>
            <a:ext cx="2262598" cy="96707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http://kalevleetaru.com/featured/google-conflict-summit.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01681" y="5257806"/>
            <a:ext cx="2262598" cy="96707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http://kalevleetaru.com/featured/internet-archive-tv-news-archive-geosearch.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000" y="5257806"/>
            <a:ext cx="2189922" cy="1009651"/>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http://kalevleetaru.com/featured/wash-post-40-maps-2014.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775176" y="1114827"/>
            <a:ext cx="2291392" cy="979386"/>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ttp://kalevleetaru.com/featured/syfy-opposite-worlds-2.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272042" y="5257806"/>
            <a:ext cx="2273454" cy="1009651"/>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http://kalevleetaru.com/featured/fp-top-100-global-conversation-visualization.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6568" y="5257806"/>
            <a:ext cx="2209799" cy="1012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48687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303721"/>
            <a:ext cx="7772400" cy="1143000"/>
          </a:xfrm>
        </p:spPr>
        <p:txBody>
          <a:bodyPr/>
          <a:lstStyle/>
          <a:p>
            <a:pPr algn="ctr"/>
            <a:r>
              <a:rPr lang="en-US" dirty="0"/>
              <a:t>Half a </a:t>
            </a:r>
            <a:r>
              <a:rPr lang="en-US" dirty="0" smtClean="0"/>
              <a:t>Millennium of Imagery</a:t>
            </a:r>
            <a:endParaRPr lang="en-US" dirty="0"/>
          </a:p>
        </p:txBody>
      </p:sp>
    </p:spTree>
    <p:extLst>
      <p:ext uri="{BB962C8B-B14F-4D97-AF65-F5344CB8AC3E}">
        <p14:creationId xmlns:p14="http://schemas.microsoft.com/office/powerpoint/2010/main" val="1710755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dirty="0"/>
              <a:t>Half a </a:t>
            </a:r>
            <a:r>
              <a:rPr lang="en-US" dirty="0" smtClean="0"/>
              <a:t>Millennium of Imagery</a:t>
            </a:r>
            <a:endParaRPr lang="en-US" dirty="0"/>
          </a:p>
        </p:txBody>
      </p:sp>
      <p:sp>
        <p:nvSpPr>
          <p:cNvPr id="3" name="Content Placeholder 2"/>
          <p:cNvSpPr>
            <a:spLocks noGrp="1"/>
          </p:cNvSpPr>
          <p:nvPr>
            <p:ph idx="1"/>
          </p:nvPr>
        </p:nvSpPr>
        <p:spPr>
          <a:xfrm>
            <a:off x="685800" y="914400"/>
            <a:ext cx="7772400" cy="4720856"/>
          </a:xfrm>
        </p:spPr>
        <p:txBody>
          <a:bodyPr>
            <a:normAutofit/>
          </a:bodyPr>
          <a:lstStyle/>
          <a:p>
            <a:r>
              <a:rPr lang="en-US" dirty="0" smtClean="0"/>
              <a:t>Think about books as collections of images, not words – instead of </a:t>
            </a:r>
            <a:r>
              <a:rPr lang="en-US" dirty="0" err="1" smtClean="0"/>
              <a:t>OCR’ing</a:t>
            </a:r>
            <a:r>
              <a:rPr lang="en-US" dirty="0" smtClean="0"/>
              <a:t> books to make them </a:t>
            </a:r>
            <a:r>
              <a:rPr lang="en-US" dirty="0" err="1" smtClean="0"/>
              <a:t>fulltext</a:t>
            </a:r>
            <a:r>
              <a:rPr lang="en-US" dirty="0" smtClean="0"/>
              <a:t> searchable, what about making them “full image searchable”?</a:t>
            </a:r>
          </a:p>
          <a:p>
            <a:r>
              <a:rPr lang="en-US" dirty="0" smtClean="0"/>
              <a:t>Illustrations, drawings, charts, maps, photographs, </a:t>
            </a:r>
            <a:r>
              <a:rPr lang="en-US" dirty="0"/>
              <a:t>and </a:t>
            </a:r>
            <a:r>
              <a:rPr lang="en-US" dirty="0" smtClean="0"/>
              <a:t>other visual elements…</a:t>
            </a:r>
          </a:p>
          <a:p>
            <a:r>
              <a:rPr lang="en-US" dirty="0" smtClean="0"/>
              <a:t>300 billion words in one digital library, but how many images?  No-one knew…</a:t>
            </a:r>
          </a:p>
          <a:p>
            <a:r>
              <a:rPr lang="en-US" dirty="0" smtClean="0"/>
              <a:t>600 million pages in IA’s archive – how many images?</a:t>
            </a:r>
          </a:p>
          <a:p>
            <a:r>
              <a:rPr lang="en-US" dirty="0" smtClean="0"/>
              <a:t>British Library – special extract – can we do for all books?</a:t>
            </a:r>
            <a:endParaRPr lang="en-US" dirty="0"/>
          </a:p>
        </p:txBody>
      </p:sp>
    </p:spTree>
    <p:extLst>
      <p:ext uri="{BB962C8B-B14F-4D97-AF65-F5344CB8AC3E}">
        <p14:creationId xmlns:p14="http://schemas.microsoft.com/office/powerpoint/2010/main" val="35675642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2" descr="http://upload.wikimedia.org/wikipedia/commons/c/c1/Lascaux_0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215740"/>
            <a:ext cx="3962400" cy="298293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upload.wikimedia.org/wikipedia/commons/7/70/Dispilio_tablet_text.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71342" y="335599"/>
            <a:ext cx="3040379"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ile:Sumerian 26th c Ada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088" y="3388057"/>
            <a:ext cx="3059429" cy="31694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ile:RomanVirgilFolio014rVergilPortrai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34179" y="3231006"/>
            <a:ext cx="3890722" cy="3429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36686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dirty="0"/>
              <a:t>Half a </a:t>
            </a:r>
            <a:r>
              <a:rPr lang="en-US" dirty="0" smtClean="0"/>
              <a:t>Millennium of Imagery</a:t>
            </a:r>
            <a:endParaRPr lang="en-US" dirty="0"/>
          </a:p>
        </p:txBody>
      </p:sp>
      <p:sp>
        <p:nvSpPr>
          <p:cNvPr id="3" name="Content Placeholder 2"/>
          <p:cNvSpPr>
            <a:spLocks noGrp="1"/>
          </p:cNvSpPr>
          <p:nvPr>
            <p:ph idx="1"/>
          </p:nvPr>
        </p:nvSpPr>
        <p:spPr>
          <a:xfrm>
            <a:off x="685800" y="914400"/>
            <a:ext cx="7772400" cy="4495800"/>
          </a:xfrm>
        </p:spPr>
        <p:txBody>
          <a:bodyPr>
            <a:normAutofit lnSpcReduction="10000"/>
          </a:bodyPr>
          <a:lstStyle/>
          <a:p>
            <a:r>
              <a:rPr lang="en-US" dirty="0" smtClean="0"/>
              <a:t>Rise of </a:t>
            </a:r>
            <a:r>
              <a:rPr lang="en-US" dirty="0" err="1" smtClean="0"/>
              <a:t>ereaders</a:t>
            </a:r>
            <a:r>
              <a:rPr lang="en-US" dirty="0" smtClean="0"/>
              <a:t> has brought attention back to images.  Image-over-text PDFs are too large for mobile devices, so need web page-like interface with ASCII text and embeddable images.</a:t>
            </a:r>
          </a:p>
          <a:p>
            <a:r>
              <a:rPr lang="en-US" dirty="0" smtClean="0"/>
              <a:t>EPUB format – ZIP file with web pages and images.</a:t>
            </a:r>
          </a:p>
          <a:p>
            <a:r>
              <a:rPr lang="en-US" dirty="0" smtClean="0"/>
              <a:t>Images are </a:t>
            </a:r>
            <a:r>
              <a:rPr lang="en-US" dirty="0" err="1" smtClean="0"/>
              <a:t>preextracted</a:t>
            </a:r>
            <a:r>
              <a:rPr lang="en-US" dirty="0" smtClean="0"/>
              <a:t> as JPEG files and embedded in text like a web page.</a:t>
            </a:r>
          </a:p>
          <a:p>
            <a:pPr lvl="1"/>
            <a:r>
              <a:rPr lang="en-US" dirty="0" smtClean="0"/>
              <a:t>Just have to copy the images out of the ZIP file.</a:t>
            </a:r>
          </a:p>
          <a:p>
            <a:pPr lvl="1"/>
            <a:r>
              <a:rPr lang="en-US" dirty="0" smtClean="0"/>
              <a:t>Find their reference in the web page and extract the surrounding text for context.  Keyword search 500 years of images!!</a:t>
            </a:r>
          </a:p>
          <a:p>
            <a:pPr lvl="1"/>
            <a:r>
              <a:rPr lang="en-US" dirty="0" smtClean="0"/>
              <a:t>Its literally THAT EASY!</a:t>
            </a:r>
          </a:p>
          <a:p>
            <a:pPr lvl="1"/>
            <a:r>
              <a:rPr lang="en-US" dirty="0" smtClean="0"/>
              <a:t>No massive new technology, just a new way of thinking about content.</a:t>
            </a:r>
          </a:p>
          <a:p>
            <a:pPr lvl="1"/>
            <a:r>
              <a:rPr lang="en-US" dirty="0" smtClean="0"/>
              <a:t>EPUB format is an industry standard, meaning this could be done on most digital libraries</a:t>
            </a:r>
          </a:p>
          <a:p>
            <a:r>
              <a:rPr lang="en-US" dirty="0" smtClean="0"/>
              <a:t>~60M images from ~1 million books</a:t>
            </a:r>
          </a:p>
        </p:txBody>
      </p:sp>
    </p:spTree>
    <p:extLst>
      <p:ext uri="{BB962C8B-B14F-4D97-AF65-F5344CB8AC3E}">
        <p14:creationId xmlns:p14="http://schemas.microsoft.com/office/powerpoint/2010/main" val="16523395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dirty="0"/>
              <a:t>Half a </a:t>
            </a:r>
            <a:r>
              <a:rPr lang="en-US" dirty="0" smtClean="0"/>
              <a:t>Millennium of Imagery</a:t>
            </a:r>
            <a:endParaRPr lang="en-US" dirty="0"/>
          </a:p>
        </p:txBody>
      </p:sp>
      <p:sp>
        <p:nvSpPr>
          <p:cNvPr id="3" name="Content Placeholder 2"/>
          <p:cNvSpPr>
            <a:spLocks noGrp="1"/>
          </p:cNvSpPr>
          <p:nvPr>
            <p:ph idx="1"/>
          </p:nvPr>
        </p:nvSpPr>
        <p:spPr>
          <a:xfrm>
            <a:off x="685800" y="914400"/>
            <a:ext cx="7772400" cy="4495800"/>
          </a:xfrm>
        </p:spPr>
        <p:txBody>
          <a:bodyPr>
            <a:normAutofit/>
          </a:bodyPr>
          <a:lstStyle/>
          <a:p>
            <a:r>
              <a:rPr lang="en-US" dirty="0" smtClean="0"/>
              <a:t>Simple PERL script that unpacks ZIP file into RAM, extracts the images from the stream, finds their refs in the HTML, and saves the images and context snippets to disk – trivial right?</a:t>
            </a:r>
          </a:p>
          <a:p>
            <a:r>
              <a:rPr lang="en-US" dirty="0" smtClean="0"/>
              <a:t>~50 </a:t>
            </a:r>
            <a:r>
              <a:rPr lang="en-US" dirty="0" smtClean="0"/>
              <a:t>lines of code total, takes just a few seconds to run</a:t>
            </a:r>
          </a:p>
          <a:p>
            <a:r>
              <a:rPr lang="en-US" dirty="0" smtClean="0"/>
              <a:t> Scale up to 1 million books containing 60 million images</a:t>
            </a:r>
          </a:p>
          <a:p>
            <a:r>
              <a:rPr lang="en-US" dirty="0" smtClean="0"/>
              <a:t>IO is primary bottleneck</a:t>
            </a:r>
          </a:p>
          <a:p>
            <a:r>
              <a:rPr lang="en-US" dirty="0" smtClean="0"/>
              <a:t>Just 1-2 weeks to run the entire project,  single VM with 4 cores and shared high-utilization SAN available and shared environment, can’t setup exotic storage systems</a:t>
            </a:r>
          </a:p>
        </p:txBody>
      </p:sp>
    </p:spTree>
    <p:extLst>
      <p:ext uri="{BB962C8B-B14F-4D97-AF65-F5344CB8AC3E}">
        <p14:creationId xmlns:p14="http://schemas.microsoft.com/office/powerpoint/2010/main" val="29511311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Users\leetaru\Desktop\GLOBALNET\PUBLICATIONS\IA-ImageryofBooks\montage-largeprev.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474" y="0"/>
            <a:ext cx="8043532" cy="6858000"/>
          </a:xfrm>
          <a:prstGeom prst="rect">
            <a:avLst/>
          </a:prstGeom>
          <a:noFill/>
          <a:ln>
            <a:noFill/>
          </a:ln>
        </p:spPr>
      </p:pic>
    </p:spTree>
    <p:extLst>
      <p:ext uri="{BB962C8B-B14F-4D97-AF65-F5344CB8AC3E}">
        <p14:creationId xmlns:p14="http://schemas.microsoft.com/office/powerpoint/2010/main" val="38901669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281609"/>
            <a:ext cx="7772400" cy="1143000"/>
          </a:xfrm>
        </p:spPr>
        <p:txBody>
          <a:bodyPr/>
          <a:lstStyle/>
          <a:p>
            <a:r>
              <a:rPr lang="en-US" dirty="0" smtClean="0"/>
              <a:t>The Telephone</a:t>
            </a:r>
            <a:endParaRPr lang="en-US" dirty="0"/>
          </a:p>
        </p:txBody>
      </p:sp>
      <p:pic>
        <p:nvPicPr>
          <p:cNvPr id="4" name="Picture 3" descr="C:\Users\leetaru\Desktop\GLOBALNET\PUBLICATIONS\IA-ImageryofBooks\Telephone\Epubs\telephonetelepho00kinguoft-22.jpg"/>
          <p:cNvPicPr/>
          <p:nvPr/>
        </p:nvPicPr>
        <p:blipFill>
          <a:blip r:embed="rId2">
            <a:extLst>
              <a:ext uri="{28A0092B-C50C-407E-A947-70E740481C1C}">
                <a14:useLocalDpi xmlns:a14="http://schemas.microsoft.com/office/drawing/2010/main" val="0"/>
              </a:ext>
            </a:extLst>
          </a:blip>
          <a:srcRect/>
          <a:stretch>
            <a:fillRect/>
          </a:stretch>
        </p:blipFill>
        <p:spPr bwMode="auto">
          <a:xfrm>
            <a:off x="152400" y="609600"/>
            <a:ext cx="2781300" cy="2057400"/>
          </a:xfrm>
          <a:prstGeom prst="rect">
            <a:avLst/>
          </a:prstGeom>
          <a:noFill/>
          <a:ln>
            <a:noFill/>
          </a:ln>
        </p:spPr>
      </p:pic>
      <p:pic>
        <p:nvPicPr>
          <p:cNvPr id="5" name="Picture 4" descr="C:\USERS\LEETARU\APPDATA\LOCAL\TEMP\wz87a6\OEBPS\images\picture40.jpg"/>
          <p:cNvPicPr/>
          <p:nvPr/>
        </p:nvPicPr>
        <p:blipFill>
          <a:blip r:embed="rId3">
            <a:extLst>
              <a:ext uri="{28A0092B-C50C-407E-A947-70E740481C1C}">
                <a14:useLocalDpi xmlns:a14="http://schemas.microsoft.com/office/drawing/2010/main" val="0"/>
              </a:ext>
            </a:extLst>
          </a:blip>
          <a:srcRect/>
          <a:stretch>
            <a:fillRect/>
          </a:stretch>
        </p:blipFill>
        <p:spPr bwMode="auto">
          <a:xfrm>
            <a:off x="3048002" y="609606"/>
            <a:ext cx="1419225" cy="2105025"/>
          </a:xfrm>
          <a:prstGeom prst="rect">
            <a:avLst/>
          </a:prstGeom>
          <a:noFill/>
          <a:ln>
            <a:noFill/>
          </a:ln>
        </p:spPr>
      </p:pic>
      <p:pic>
        <p:nvPicPr>
          <p:cNvPr id="6" name="Picture 5" descr="C:\USERS\LEETARU\APPDATA\LOCAL\TEMP\wzd6de\OEBPS\images\picture1.jpg"/>
          <p:cNvPicPr/>
          <p:nvPr/>
        </p:nvPicPr>
        <p:blipFill>
          <a:blip r:embed="rId4">
            <a:extLst>
              <a:ext uri="{28A0092B-C50C-407E-A947-70E740481C1C}">
                <a14:useLocalDpi xmlns:a14="http://schemas.microsoft.com/office/drawing/2010/main" val="0"/>
              </a:ext>
            </a:extLst>
          </a:blip>
          <a:srcRect/>
          <a:stretch>
            <a:fillRect/>
          </a:stretch>
        </p:blipFill>
        <p:spPr bwMode="auto">
          <a:xfrm>
            <a:off x="4572000" y="584200"/>
            <a:ext cx="2362200" cy="2209800"/>
          </a:xfrm>
          <a:prstGeom prst="rect">
            <a:avLst/>
          </a:prstGeom>
          <a:noFill/>
          <a:ln>
            <a:noFill/>
          </a:ln>
        </p:spPr>
      </p:pic>
      <p:pic>
        <p:nvPicPr>
          <p:cNvPr id="7" name="Picture 6" descr="C:\Users\leetaru\Desktop\GLOBALNET\PUBLICATIONS\IA-ImageryofBooks\Telephone\Epubs\1890.reviewofreviewsw31newy-215.jpg"/>
          <p:cNvPicPr/>
          <p:nvPr/>
        </p:nvPicPr>
        <p:blipFill>
          <a:blip r:embed="rId5">
            <a:extLst>
              <a:ext uri="{28A0092B-C50C-407E-A947-70E740481C1C}">
                <a14:useLocalDpi xmlns:a14="http://schemas.microsoft.com/office/drawing/2010/main" val="0"/>
              </a:ext>
            </a:extLst>
          </a:blip>
          <a:srcRect/>
          <a:stretch>
            <a:fillRect/>
          </a:stretch>
        </p:blipFill>
        <p:spPr bwMode="auto">
          <a:xfrm>
            <a:off x="152400" y="2901314"/>
            <a:ext cx="2514600" cy="3019742"/>
          </a:xfrm>
          <a:prstGeom prst="rect">
            <a:avLst/>
          </a:prstGeom>
          <a:noFill/>
          <a:ln>
            <a:noFill/>
          </a:ln>
        </p:spPr>
      </p:pic>
      <p:pic>
        <p:nvPicPr>
          <p:cNvPr id="8" name="Picture 7" descr="C:\Users\leetaru\Desktop\GLOBALNET\PUBLICATIONS\IA-ImageryofBooks\Telephone\Epubs\1908.popularelectri3161910chic-27.jpg"/>
          <p:cNvPicPr/>
          <p:nvPr/>
        </p:nvPicPr>
        <p:blipFill>
          <a:blip r:embed="rId6">
            <a:extLst>
              <a:ext uri="{28A0092B-C50C-407E-A947-70E740481C1C}">
                <a14:useLocalDpi xmlns:a14="http://schemas.microsoft.com/office/drawing/2010/main" val="0"/>
              </a:ext>
            </a:extLst>
          </a:blip>
          <a:srcRect/>
          <a:stretch>
            <a:fillRect/>
          </a:stretch>
        </p:blipFill>
        <p:spPr bwMode="auto">
          <a:xfrm>
            <a:off x="2819402" y="2901320"/>
            <a:ext cx="2409825" cy="3042285"/>
          </a:xfrm>
          <a:prstGeom prst="rect">
            <a:avLst/>
          </a:prstGeom>
          <a:noFill/>
          <a:ln>
            <a:noFill/>
          </a:ln>
        </p:spPr>
      </p:pic>
      <p:pic>
        <p:nvPicPr>
          <p:cNvPr id="9" name="Picture 8" descr="C:\Users\leetaru\Desktop\GLOBALNET\PUBLICATIONS\IA-ImageryofBooks\Telephone\Epubs\1916.methodsofmaking191628mcco-9.jpg"/>
          <p:cNvPicPr/>
          <p:nvPr/>
        </p:nvPicPr>
        <p:blipFill>
          <a:blip r:embed="rId7">
            <a:extLst>
              <a:ext uri="{28A0092B-C50C-407E-A947-70E740481C1C}">
                <a14:useLocalDpi xmlns:a14="http://schemas.microsoft.com/office/drawing/2010/main" val="0"/>
              </a:ext>
            </a:extLst>
          </a:blip>
          <a:srcRect/>
          <a:stretch>
            <a:fillRect/>
          </a:stretch>
        </p:blipFill>
        <p:spPr bwMode="auto">
          <a:xfrm>
            <a:off x="6400800" y="609600"/>
            <a:ext cx="2667000" cy="2252663"/>
          </a:xfrm>
          <a:prstGeom prst="rect">
            <a:avLst/>
          </a:prstGeom>
          <a:noFill/>
          <a:ln>
            <a:noFill/>
          </a:ln>
        </p:spPr>
      </p:pic>
      <p:pic>
        <p:nvPicPr>
          <p:cNvPr id="10" name="Picture 9" descr="C:\Users\leetaru\Desktop\GLOBALNET\PUBLICATIONS\IA-ImageryofBooks\Telephone\Epubs\1946.tanmightyfi00stou-5.jpg"/>
          <p:cNvPicPr/>
          <p:nvPr/>
        </p:nvPicPr>
        <p:blipFill>
          <a:blip r:embed="rId8">
            <a:extLst>
              <a:ext uri="{28A0092B-C50C-407E-A947-70E740481C1C}">
                <a14:useLocalDpi xmlns:a14="http://schemas.microsoft.com/office/drawing/2010/main" val="0"/>
              </a:ext>
            </a:extLst>
          </a:blip>
          <a:srcRect/>
          <a:stretch>
            <a:fillRect/>
          </a:stretch>
        </p:blipFill>
        <p:spPr bwMode="auto">
          <a:xfrm>
            <a:off x="5410201" y="2971806"/>
            <a:ext cx="3629024" cy="3743325"/>
          </a:xfrm>
          <a:prstGeom prst="rect">
            <a:avLst/>
          </a:prstGeom>
          <a:noFill/>
          <a:ln>
            <a:noFill/>
          </a:ln>
        </p:spPr>
      </p:pic>
    </p:spTree>
    <p:extLst>
      <p:ext uri="{BB962C8B-B14F-4D97-AF65-F5344CB8AC3E}">
        <p14:creationId xmlns:p14="http://schemas.microsoft.com/office/powerpoint/2010/main" val="17316042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dirty="0" smtClean="0"/>
              <a:t>Technical readout</a:t>
            </a:r>
            <a:endParaRPr lang="en-US" dirty="0"/>
          </a:p>
        </p:txBody>
      </p:sp>
      <p:sp>
        <p:nvSpPr>
          <p:cNvPr id="3" name="Content Placeholder 2"/>
          <p:cNvSpPr>
            <a:spLocks noGrp="1"/>
          </p:cNvSpPr>
          <p:nvPr>
            <p:ph idx="1"/>
          </p:nvPr>
        </p:nvSpPr>
        <p:spPr>
          <a:xfrm>
            <a:off x="372141" y="797442"/>
            <a:ext cx="8335924" cy="4890978"/>
          </a:xfrm>
        </p:spPr>
        <p:txBody>
          <a:bodyPr>
            <a:normAutofit fontScale="92500"/>
          </a:bodyPr>
          <a:lstStyle/>
          <a:p>
            <a:r>
              <a:rPr lang="en-US" dirty="0" smtClean="0"/>
              <a:t>Single PERL script running via GNU “parallel” – data movement primary obstacle</a:t>
            </a:r>
          </a:p>
          <a:p>
            <a:r>
              <a:rPr lang="en-US" dirty="0" smtClean="0"/>
              <a:t>ZIP files stream-extracted into memory and processed in RAM – saves touching slow disk</a:t>
            </a:r>
          </a:p>
          <a:p>
            <a:r>
              <a:rPr lang="en-US" dirty="0" smtClean="0"/>
              <a:t>End goal was to provide series of TAR files, by year, of all 60 million images – means saving by year – biggest issue just managing 60M small files</a:t>
            </a:r>
          </a:p>
          <a:p>
            <a:r>
              <a:rPr lang="en-US" dirty="0" smtClean="0"/>
              <a:t>Prototype just saved them all to disk – 60 million images in a </a:t>
            </a:r>
            <a:r>
              <a:rPr lang="en-US" dirty="0" err="1" smtClean="0"/>
              <a:t>filesystem</a:t>
            </a:r>
            <a:r>
              <a:rPr lang="en-US" dirty="0" smtClean="0"/>
              <a:t> is awful – 24+ hours to tar a directory over network </a:t>
            </a:r>
            <a:r>
              <a:rPr lang="en-US" dirty="0" err="1" smtClean="0"/>
              <a:t>filesystem</a:t>
            </a:r>
            <a:endParaRPr lang="en-US" dirty="0"/>
          </a:p>
          <a:p>
            <a:r>
              <a:rPr lang="en-US" dirty="0" smtClean="0"/>
              <a:t>Cloud is nice because you can just wipe the FS when done</a:t>
            </a:r>
          </a:p>
          <a:p>
            <a:r>
              <a:rPr lang="en-US" dirty="0" err="1" smtClean="0"/>
              <a:t>ReiserFS</a:t>
            </a:r>
            <a:r>
              <a:rPr lang="en-US" dirty="0" smtClean="0"/>
              <a:t> – packed 1.1 billion files into a </a:t>
            </a:r>
            <a:r>
              <a:rPr lang="en-US" dirty="0" err="1" smtClean="0"/>
              <a:t>filesystem</a:t>
            </a:r>
            <a:r>
              <a:rPr lang="en-US" dirty="0" smtClean="0"/>
              <a:t> and it held, but recovery tools poor</a:t>
            </a:r>
          </a:p>
          <a:p>
            <a:r>
              <a:rPr lang="en-US" dirty="0" smtClean="0"/>
              <a:t>XFS – 600 million files – delete is very slow, but creation and access is fast using parallel allocators, vast improvement over original IRIX implementation</a:t>
            </a:r>
          </a:p>
          <a:p>
            <a:r>
              <a:rPr lang="en-US" dirty="0" smtClean="0"/>
              <a:t>HDF5 – parallel allocation for variable-sized files problematic</a:t>
            </a:r>
          </a:p>
          <a:p>
            <a:r>
              <a:rPr lang="en-US" dirty="0" smtClean="0"/>
              <a:t>Higher resolution version will likely use WARC file packing and repack to TAR</a:t>
            </a:r>
          </a:p>
        </p:txBody>
      </p:sp>
    </p:spTree>
    <p:extLst>
      <p:ext uri="{BB962C8B-B14F-4D97-AF65-F5344CB8AC3E}">
        <p14:creationId xmlns:p14="http://schemas.microsoft.com/office/powerpoint/2010/main" val="20054454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dirty="0" smtClean="0"/>
              <a:t>Technical readout</a:t>
            </a:r>
            <a:endParaRPr lang="en-US" dirty="0"/>
          </a:p>
        </p:txBody>
      </p:sp>
      <p:sp>
        <p:nvSpPr>
          <p:cNvPr id="3" name="Content Placeholder 2"/>
          <p:cNvSpPr>
            <a:spLocks noGrp="1"/>
          </p:cNvSpPr>
          <p:nvPr>
            <p:ph idx="1"/>
          </p:nvPr>
        </p:nvSpPr>
        <p:spPr>
          <a:xfrm>
            <a:off x="685800" y="797442"/>
            <a:ext cx="7772400" cy="4612758"/>
          </a:xfrm>
        </p:spPr>
        <p:txBody>
          <a:bodyPr>
            <a:normAutofit/>
          </a:bodyPr>
          <a:lstStyle/>
          <a:p>
            <a:r>
              <a:rPr lang="en-US" dirty="0" smtClean="0"/>
              <a:t>High-parallelism HPC </a:t>
            </a:r>
            <a:r>
              <a:rPr lang="en-US" dirty="0" err="1" smtClean="0"/>
              <a:t>filesystems</a:t>
            </a:r>
            <a:r>
              <a:rPr lang="en-US" dirty="0" smtClean="0"/>
              <a:t> designed for small numbers of very large files</a:t>
            </a:r>
          </a:p>
          <a:p>
            <a:r>
              <a:rPr lang="en-US" dirty="0" smtClean="0"/>
              <a:t>For another project, a major academic supercomputing center had to allocate separate physical storage array and hook to their cluster after we crashed their primary HPC </a:t>
            </a:r>
            <a:r>
              <a:rPr lang="en-US" dirty="0" err="1" smtClean="0"/>
              <a:t>filesystem</a:t>
            </a:r>
            <a:r>
              <a:rPr lang="en-US" dirty="0" smtClean="0"/>
              <a:t> repeatedly</a:t>
            </a:r>
          </a:p>
          <a:p>
            <a:r>
              <a:rPr lang="en-US" dirty="0" smtClean="0"/>
              <a:t>Facebook, Google, </a:t>
            </a:r>
            <a:r>
              <a:rPr lang="en-US" dirty="0" err="1" smtClean="0"/>
              <a:t>etc</a:t>
            </a:r>
            <a:r>
              <a:rPr lang="en-US" dirty="0" smtClean="0"/>
              <a:t>, have elaborate technical architectures to store high-velocity blob objects like this, but not easy to replicate that architecture for rapid-turnaround unique data projects that will only last for a few weeks and when you have a small number of machines</a:t>
            </a:r>
          </a:p>
          <a:p>
            <a:r>
              <a:rPr lang="en-US" dirty="0" smtClean="0"/>
              <a:t>This is often the greatest challenge – no standing infrastructure, or each project needs different infrastructure</a:t>
            </a:r>
          </a:p>
        </p:txBody>
      </p:sp>
    </p:spTree>
    <p:extLst>
      <p:ext uri="{BB962C8B-B14F-4D97-AF65-F5344CB8AC3E}">
        <p14:creationId xmlns:p14="http://schemas.microsoft.com/office/powerpoint/2010/main" val="24773420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303721"/>
            <a:ext cx="7772400" cy="1143000"/>
          </a:xfrm>
        </p:spPr>
        <p:txBody>
          <a:bodyPr>
            <a:normAutofit fontScale="90000"/>
          </a:bodyPr>
          <a:lstStyle/>
          <a:p>
            <a:pPr algn="ctr"/>
            <a:r>
              <a:rPr lang="en-US" dirty="0" smtClean="0"/>
              <a:t>HALF A MILLION HOURS OF TELEVISION</a:t>
            </a:r>
            <a:endParaRPr lang="en-US" dirty="0"/>
          </a:p>
        </p:txBody>
      </p:sp>
    </p:spTree>
    <p:extLst>
      <p:ext uri="{BB962C8B-B14F-4D97-AF65-F5344CB8AC3E}">
        <p14:creationId xmlns:p14="http://schemas.microsoft.com/office/powerpoint/2010/main" val="42464092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783" y="-152400"/>
            <a:ext cx="8915400" cy="1143000"/>
          </a:xfrm>
        </p:spPr>
        <p:txBody>
          <a:bodyPr>
            <a:normAutofit fontScale="90000"/>
          </a:bodyPr>
          <a:lstStyle/>
          <a:p>
            <a:pPr algn="ctr"/>
            <a:r>
              <a:rPr lang="en-US" dirty="0" smtClean="0"/>
              <a:t>Internet Archive Television News Archive</a:t>
            </a:r>
            <a:endParaRPr lang="en-US" dirty="0"/>
          </a:p>
        </p:txBody>
      </p:sp>
      <p:sp>
        <p:nvSpPr>
          <p:cNvPr id="4" name="Content Placeholder 2"/>
          <p:cNvSpPr>
            <a:spLocks noGrp="1"/>
          </p:cNvSpPr>
          <p:nvPr>
            <p:ph idx="1"/>
          </p:nvPr>
        </p:nvSpPr>
        <p:spPr>
          <a:xfrm>
            <a:off x="367748" y="914406"/>
            <a:ext cx="8534400" cy="4038599"/>
          </a:xfrm>
        </p:spPr>
        <p:txBody>
          <a:bodyPr>
            <a:normAutofit/>
          </a:bodyPr>
          <a:lstStyle/>
          <a:p>
            <a:r>
              <a:rPr lang="en-US" dirty="0" smtClean="0"/>
              <a:t>Largest television news archive on earth</a:t>
            </a:r>
          </a:p>
          <a:p>
            <a:r>
              <a:rPr lang="en-US" dirty="0"/>
              <a:t>609,992 shows recorded / 488,118 shows with closed captioning streams</a:t>
            </a:r>
          </a:p>
          <a:p>
            <a:r>
              <a:rPr lang="en-US" dirty="0" smtClean="0"/>
              <a:t>1,417 programs from 63 channels</a:t>
            </a:r>
          </a:p>
          <a:p>
            <a:r>
              <a:rPr lang="en-US" dirty="0" smtClean="0"/>
              <a:t>2.7 billion words of closed captioning (~110 words per minute)</a:t>
            </a:r>
            <a:endParaRPr lang="en-US"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743200"/>
            <a:ext cx="8001000" cy="39588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9718543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dirty="0" smtClean="0"/>
              <a:t>GEOCODING TELEVISION NEWS</a:t>
            </a:r>
            <a:endParaRPr lang="en-US" dirty="0"/>
          </a:p>
        </p:txBody>
      </p:sp>
      <p:sp>
        <p:nvSpPr>
          <p:cNvPr id="3" name="Content Placeholder 2"/>
          <p:cNvSpPr>
            <a:spLocks noGrp="1"/>
          </p:cNvSpPr>
          <p:nvPr>
            <p:ph idx="1"/>
          </p:nvPr>
        </p:nvSpPr>
        <p:spPr>
          <a:xfrm>
            <a:off x="685800" y="797442"/>
            <a:ext cx="7772400" cy="4612758"/>
          </a:xfrm>
        </p:spPr>
        <p:txBody>
          <a:bodyPr>
            <a:normAutofit/>
          </a:bodyPr>
          <a:lstStyle/>
          <a:p>
            <a:r>
              <a:rPr lang="en-US" dirty="0" smtClean="0"/>
              <a:t>Apply “</a:t>
            </a:r>
            <a:r>
              <a:rPr lang="en-US" dirty="0" err="1" smtClean="0"/>
              <a:t>fulltext</a:t>
            </a:r>
            <a:r>
              <a:rPr lang="en-US" dirty="0" smtClean="0"/>
              <a:t> geocoding” to half a million hours of news – recognize and disambiguate mentions of location worldwide</a:t>
            </a:r>
          </a:p>
          <a:p>
            <a:r>
              <a:rPr lang="en-US" dirty="0" smtClean="0"/>
              <a:t>Need fast language detection and captioning error assessment – captioning will devolve to gibberish at random for large blocks of time</a:t>
            </a:r>
          </a:p>
          <a:p>
            <a:r>
              <a:rPr lang="en-US" dirty="0" smtClean="0"/>
              <a:t>Closed captioning worse material to deal with – far worse than OCR</a:t>
            </a:r>
          </a:p>
          <a:p>
            <a:r>
              <a:rPr lang="en-US" dirty="0" smtClean="0"/>
              <a:t>Worse-case constructions: “he loved Paris after visiting the store in Madrid, he always bought the Paris two brown or two black at a time” or “he //////// Paris &gt;&gt;&gt;&gt;&gt;&gt;” which was actually “he bought pairs of pants”.</a:t>
            </a:r>
          </a:p>
          <a:p>
            <a:r>
              <a:rPr lang="en-US" dirty="0" smtClean="0"/>
              <a:t>Story segments sometimes 10-20 seconds long in rapid succession – 30 minute broadcast might discuss events in 50-100 cities and interweave and cross-reference them – disambiguation nightmare.  </a:t>
            </a:r>
          </a:p>
        </p:txBody>
      </p:sp>
    </p:spTree>
    <p:extLst>
      <p:ext uri="{BB962C8B-B14F-4D97-AF65-F5344CB8AC3E}">
        <p14:creationId xmlns:p14="http://schemas.microsoft.com/office/powerpoint/2010/main" val="9712182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 y="1066800"/>
            <a:ext cx="9195425" cy="472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71508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8" descr="File:Gutenberg Bible, Lenox Copy, New York Public Library, 2009. Pic 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3" y="838200"/>
            <a:ext cx="8168641" cy="510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80974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dirty="0" smtClean="0"/>
              <a:t>Technical readout</a:t>
            </a:r>
            <a:endParaRPr lang="en-US" dirty="0"/>
          </a:p>
        </p:txBody>
      </p:sp>
      <p:sp>
        <p:nvSpPr>
          <p:cNvPr id="3" name="Content Placeholder 2"/>
          <p:cNvSpPr>
            <a:spLocks noGrp="1"/>
          </p:cNvSpPr>
          <p:nvPr>
            <p:ph idx="1"/>
          </p:nvPr>
        </p:nvSpPr>
        <p:spPr>
          <a:xfrm>
            <a:off x="685800" y="797442"/>
            <a:ext cx="7772400" cy="4612758"/>
          </a:xfrm>
        </p:spPr>
        <p:txBody>
          <a:bodyPr>
            <a:normAutofit/>
          </a:bodyPr>
          <a:lstStyle/>
          <a:p>
            <a:r>
              <a:rPr lang="en-US" dirty="0" smtClean="0"/>
              <a:t>Most geocoders use part of speech tagging to identify noun phrases – fails on foreign names in many areas of the world, simple grammar errors can cause POS tagging to fail miserably.  OCR error,  machine translation, non-native speakers, informal speech, closed captioning all present unique challenges.  Single comma in the wrong place can throw Stanford NLP tool into chaos.</a:t>
            </a:r>
          </a:p>
          <a:p>
            <a:r>
              <a:rPr lang="en-US" dirty="0" smtClean="0"/>
              <a:t>Geocoder used here works in reverse – removes all words that aren’t location-related, then uses step-back process using word probability tables – robust to grammatical error and </a:t>
            </a:r>
            <a:r>
              <a:rPr lang="en-US" dirty="0" err="1" smtClean="0"/>
              <a:t>placenames</a:t>
            </a:r>
            <a:r>
              <a:rPr lang="en-US" dirty="0" smtClean="0"/>
              <a:t> with English verbs</a:t>
            </a:r>
          </a:p>
          <a:p>
            <a:r>
              <a:rPr lang="en-US" dirty="0" smtClean="0"/>
              <a:t>Largest error source was the “Paris” example, where similar-sounding words were converted to actual </a:t>
            </a:r>
            <a:r>
              <a:rPr lang="en-US" dirty="0" err="1" smtClean="0"/>
              <a:t>placenames</a:t>
            </a:r>
            <a:r>
              <a:rPr lang="en-US" dirty="0" smtClean="0"/>
              <a:t> in ambiguous contexts that could be location mentions – required building probability table over likelihood of mention of every place on earth</a:t>
            </a:r>
          </a:p>
        </p:txBody>
      </p:sp>
    </p:spTree>
    <p:extLst>
      <p:ext uri="{BB962C8B-B14F-4D97-AF65-F5344CB8AC3E}">
        <p14:creationId xmlns:p14="http://schemas.microsoft.com/office/powerpoint/2010/main" val="38378734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dirty="0" smtClean="0"/>
              <a:t>Technical readout</a:t>
            </a:r>
            <a:endParaRPr lang="en-US" dirty="0"/>
          </a:p>
        </p:txBody>
      </p:sp>
      <p:sp>
        <p:nvSpPr>
          <p:cNvPr id="3" name="Content Placeholder 2"/>
          <p:cNvSpPr>
            <a:spLocks noGrp="1"/>
          </p:cNvSpPr>
          <p:nvPr>
            <p:ph idx="1"/>
          </p:nvPr>
        </p:nvSpPr>
        <p:spPr>
          <a:xfrm>
            <a:off x="685800" y="797442"/>
            <a:ext cx="7772400" cy="4612758"/>
          </a:xfrm>
        </p:spPr>
        <p:txBody>
          <a:bodyPr>
            <a:normAutofit/>
          </a:bodyPr>
          <a:lstStyle/>
          <a:p>
            <a:r>
              <a:rPr lang="en-US" dirty="0" smtClean="0"/>
              <a:t>Substantial iteration</a:t>
            </a:r>
          </a:p>
          <a:p>
            <a:r>
              <a:rPr lang="en-US" dirty="0"/>
              <a:t>L</a:t>
            </a:r>
            <a:r>
              <a:rPr lang="en-US" dirty="0" smtClean="0"/>
              <a:t>argest landmark-level geocoding effort across this many stations, meant heavy manual iteration to refine algorithms</a:t>
            </a:r>
          </a:p>
          <a:p>
            <a:r>
              <a:rPr lang="en-US" dirty="0" smtClean="0"/>
              <a:t>Some stations even multilingual in single broadcast - iteration to fine-tune ability to catch language and error rate</a:t>
            </a:r>
          </a:p>
          <a:p>
            <a:r>
              <a:rPr lang="en-US" dirty="0" smtClean="0"/>
              <a:t>Primary issue here – just a few days to complete entire project from scratch – suddenly have massive archive of content and have to turn around an interactive map – common thread of the big data world – fast turnaround and each project totally different – hard to create standing pipelines</a:t>
            </a:r>
          </a:p>
          <a:p>
            <a:r>
              <a:rPr lang="en-US" dirty="0" smtClean="0"/>
              <a:t>How to enable scholarly access to material while protecting content held in trust?  - the Virtual Reading Room</a:t>
            </a:r>
          </a:p>
          <a:p>
            <a:endParaRPr lang="en-US" dirty="0" smtClean="0"/>
          </a:p>
        </p:txBody>
      </p:sp>
    </p:spTree>
    <p:extLst>
      <p:ext uri="{BB962C8B-B14F-4D97-AF65-F5344CB8AC3E}">
        <p14:creationId xmlns:p14="http://schemas.microsoft.com/office/powerpoint/2010/main" val="22698417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303721"/>
            <a:ext cx="7772400" cy="1143000"/>
          </a:xfrm>
        </p:spPr>
        <p:txBody>
          <a:bodyPr>
            <a:normAutofit/>
          </a:bodyPr>
          <a:lstStyle/>
          <a:p>
            <a:pPr algn="ctr"/>
            <a:r>
              <a:rPr lang="en-US" dirty="0" smtClean="0"/>
              <a:t>GEOGRAPHY OF TWITTER</a:t>
            </a:r>
            <a:endParaRPr lang="en-US" dirty="0"/>
          </a:p>
        </p:txBody>
      </p:sp>
    </p:spTree>
    <p:extLst>
      <p:ext uri="{BB962C8B-B14F-4D97-AF65-F5344CB8AC3E}">
        <p14:creationId xmlns:p14="http://schemas.microsoft.com/office/powerpoint/2010/main" val="125539695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dirty="0" smtClean="0"/>
              <a:t>GEOGRAPHY OF TWITTER</a:t>
            </a:r>
            <a:endParaRPr lang="en-US" dirty="0"/>
          </a:p>
        </p:txBody>
      </p:sp>
      <p:sp>
        <p:nvSpPr>
          <p:cNvPr id="3" name="Content Placeholder 2"/>
          <p:cNvSpPr>
            <a:spLocks noGrp="1"/>
          </p:cNvSpPr>
          <p:nvPr>
            <p:ph idx="1"/>
          </p:nvPr>
        </p:nvSpPr>
        <p:spPr>
          <a:xfrm>
            <a:off x="685800" y="797442"/>
            <a:ext cx="7772400" cy="4612758"/>
          </a:xfrm>
        </p:spPr>
        <p:txBody>
          <a:bodyPr>
            <a:normAutofit/>
          </a:bodyPr>
          <a:lstStyle/>
          <a:p>
            <a:r>
              <a:rPr lang="en-US" dirty="0" smtClean="0"/>
              <a:t>Huge literature using </a:t>
            </a:r>
            <a:r>
              <a:rPr lang="en-US" dirty="0" err="1" smtClean="0"/>
              <a:t>geotagged</a:t>
            </a:r>
            <a:r>
              <a:rPr lang="en-US" dirty="0" smtClean="0"/>
              <a:t> tweets – but do they match reality?</a:t>
            </a:r>
          </a:p>
          <a:p>
            <a:r>
              <a:rPr lang="en-US" dirty="0" smtClean="0"/>
              <a:t>How do we move from 3% </a:t>
            </a:r>
            <a:r>
              <a:rPr lang="en-US" dirty="0" err="1" smtClean="0"/>
              <a:t>geotagged</a:t>
            </a:r>
            <a:r>
              <a:rPr lang="en-US" dirty="0" smtClean="0"/>
              <a:t> tweets to 30%, then to 75%?</a:t>
            </a:r>
          </a:p>
          <a:p>
            <a:r>
              <a:rPr lang="en-US" dirty="0" smtClean="0"/>
              <a:t>Compare with NASA night lights to create gold standard, then use as gold for testing range of geocoding algorithms and communicative locality measures</a:t>
            </a:r>
          </a:p>
          <a:p>
            <a:r>
              <a:rPr lang="en-US" dirty="0" smtClean="0"/>
              <a:t>Create </a:t>
            </a:r>
            <a:r>
              <a:rPr lang="en-US" dirty="0"/>
              <a:t>global emotional </a:t>
            </a:r>
            <a:r>
              <a:rPr lang="en-US" dirty="0" err="1"/>
              <a:t>heatmaps</a:t>
            </a:r>
            <a:r>
              <a:rPr lang="en-US" dirty="0"/>
              <a:t> in realtime – 3 separate KDE’s plus interpolation, combined to single </a:t>
            </a:r>
            <a:r>
              <a:rPr lang="en-US" dirty="0" err="1"/>
              <a:t>heatmap</a:t>
            </a:r>
            <a:r>
              <a:rPr lang="en-US" dirty="0"/>
              <a:t> with high resolution mesh – 250 cores in parallel</a:t>
            </a:r>
          </a:p>
          <a:p>
            <a:endParaRPr lang="en-US" dirty="0" smtClean="0"/>
          </a:p>
          <a:p>
            <a:endParaRPr lang="en-US" dirty="0" smtClean="0"/>
          </a:p>
        </p:txBody>
      </p:sp>
    </p:spTree>
    <p:extLst>
      <p:ext uri="{BB962C8B-B14F-4D97-AF65-F5344CB8AC3E}">
        <p14:creationId xmlns:p14="http://schemas.microsoft.com/office/powerpoint/2010/main" val="2722026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0887" y="0"/>
            <a:ext cx="9144000" cy="5562600"/>
          </a:xfrm>
          <a:prstGeom prst="rect">
            <a:avLst/>
          </a:prstGeom>
        </p:spPr>
      </p:pic>
      <p:pic>
        <p:nvPicPr>
          <p:cNvPr id="3" name="Picture 2"/>
          <p:cNvPicPr>
            <a:picLocks noChangeAspect="1"/>
          </p:cNvPicPr>
          <p:nvPr/>
        </p:nvPicPr>
        <p:blipFill>
          <a:blip r:embed="rId3"/>
          <a:stretch>
            <a:fillRect/>
          </a:stretch>
        </p:blipFill>
        <p:spPr>
          <a:xfrm>
            <a:off x="3429002" y="4400550"/>
            <a:ext cx="5704113" cy="2438048"/>
          </a:xfrm>
          <a:prstGeom prst="rect">
            <a:avLst/>
          </a:prstGeom>
        </p:spPr>
      </p:pic>
    </p:spTree>
    <p:extLst>
      <p:ext uri="{BB962C8B-B14F-4D97-AF65-F5344CB8AC3E}">
        <p14:creationId xmlns:p14="http://schemas.microsoft.com/office/powerpoint/2010/main" val="37517545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US Sentiment from Live Twitter Fe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42548"/>
            <a:ext cx="9144000" cy="5146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71915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dirty="0" smtClean="0"/>
              <a:t>Technical readout</a:t>
            </a:r>
            <a:endParaRPr lang="en-US" dirty="0"/>
          </a:p>
        </p:txBody>
      </p:sp>
      <p:sp>
        <p:nvSpPr>
          <p:cNvPr id="3" name="Content Placeholder 2"/>
          <p:cNvSpPr>
            <a:spLocks noGrp="1"/>
          </p:cNvSpPr>
          <p:nvPr>
            <p:ph idx="1"/>
          </p:nvPr>
        </p:nvSpPr>
        <p:spPr>
          <a:xfrm>
            <a:off x="685800" y="797442"/>
            <a:ext cx="7772400" cy="4612758"/>
          </a:xfrm>
        </p:spPr>
        <p:txBody>
          <a:bodyPr>
            <a:normAutofit/>
          </a:bodyPr>
          <a:lstStyle/>
          <a:p>
            <a:r>
              <a:rPr lang="en-US" dirty="0" smtClean="0"/>
              <a:t>Ignore the documentation and search all the data.</a:t>
            </a:r>
          </a:p>
          <a:p>
            <a:r>
              <a:rPr lang="en-US" dirty="0" smtClean="0"/>
              <a:t>iPhones and Blackberries store their </a:t>
            </a:r>
            <a:r>
              <a:rPr lang="en-US" dirty="0" err="1" smtClean="0"/>
              <a:t>geotagged</a:t>
            </a:r>
            <a:r>
              <a:rPr lang="en-US" dirty="0" smtClean="0"/>
              <a:t> data in user textual Location field, NOT the geo JSON fields – 33% of </a:t>
            </a:r>
            <a:r>
              <a:rPr lang="en-US" dirty="0" err="1" smtClean="0"/>
              <a:t>geotagged</a:t>
            </a:r>
            <a:r>
              <a:rPr lang="en-US" dirty="0" smtClean="0"/>
              <a:t> tweets were being ignored by most studies</a:t>
            </a:r>
          </a:p>
          <a:p>
            <a:r>
              <a:rPr lang="en-US" dirty="0" smtClean="0"/>
              <a:t>Always check your assumptions – large number of papers made assumption that people retweet those near them most often, based on communication patterns from other platforms, so assigned location as centroid – but on Twitter there is a 50/50 split of local/international communication</a:t>
            </a:r>
          </a:p>
          <a:p>
            <a:r>
              <a:rPr lang="en-US" dirty="0" smtClean="0"/>
              <a:t>In the past most computation was batch-based – in the future more data is stream-based,  never-ending, so no chance to catch up – algorithms have to be adaptable to work faster with less accuracy as needed to keep up</a:t>
            </a:r>
          </a:p>
        </p:txBody>
      </p:sp>
    </p:spTree>
    <p:extLst>
      <p:ext uri="{BB962C8B-B14F-4D97-AF65-F5344CB8AC3E}">
        <p14:creationId xmlns:p14="http://schemas.microsoft.com/office/powerpoint/2010/main" val="8076509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303721"/>
            <a:ext cx="7772400" cy="1143000"/>
          </a:xfrm>
        </p:spPr>
        <p:txBody>
          <a:bodyPr>
            <a:normAutofit fontScale="90000"/>
          </a:bodyPr>
          <a:lstStyle/>
          <a:p>
            <a:pPr algn="ctr"/>
            <a:r>
              <a:rPr lang="en-US" dirty="0" smtClean="0"/>
              <a:t>SYFY CHANNEL’S #</a:t>
            </a:r>
            <a:r>
              <a:rPr lang="en-US" dirty="0" err="1" smtClean="0"/>
              <a:t>oppworlds</a:t>
            </a:r>
            <a:r>
              <a:rPr lang="en-US" dirty="0" smtClean="0"/>
              <a:t/>
            </a:r>
            <a:br>
              <a:rPr lang="en-US" dirty="0" smtClean="0"/>
            </a:br>
            <a:r>
              <a:rPr lang="en-US" dirty="0" smtClean="0"/>
              <a:t>THE FUTURE OF TELEVISION</a:t>
            </a:r>
            <a:endParaRPr lang="en-US" dirty="0"/>
          </a:p>
        </p:txBody>
      </p:sp>
    </p:spTree>
    <p:extLst>
      <p:ext uri="{BB962C8B-B14F-4D97-AF65-F5344CB8AC3E}">
        <p14:creationId xmlns:p14="http://schemas.microsoft.com/office/powerpoint/2010/main" val="20288159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dirty="0" err="1" smtClean="0"/>
              <a:t>Syfy</a:t>
            </a:r>
            <a:r>
              <a:rPr lang="en-US" dirty="0" smtClean="0"/>
              <a:t> #</a:t>
            </a:r>
            <a:r>
              <a:rPr lang="en-US" dirty="0" err="1" smtClean="0"/>
              <a:t>oppworlds</a:t>
            </a:r>
            <a:endParaRPr lang="en-US" dirty="0"/>
          </a:p>
        </p:txBody>
      </p:sp>
      <p:sp>
        <p:nvSpPr>
          <p:cNvPr id="3" name="Content Placeholder 2"/>
          <p:cNvSpPr>
            <a:spLocks noGrp="1"/>
          </p:cNvSpPr>
          <p:nvPr>
            <p:ph idx="1"/>
          </p:nvPr>
        </p:nvSpPr>
        <p:spPr>
          <a:xfrm>
            <a:off x="685800" y="797442"/>
            <a:ext cx="7772400" cy="4612758"/>
          </a:xfrm>
        </p:spPr>
        <p:txBody>
          <a:bodyPr>
            <a:normAutofit/>
          </a:bodyPr>
          <a:lstStyle/>
          <a:p>
            <a:r>
              <a:rPr lang="en-US" dirty="0" smtClean="0"/>
              <a:t>Create the world’s first fully interactive television experience where the audience commentary on Twitter actually drives the show in realtime over the entire course of the show – move beyond “tweet to save John” to the actual emotional response</a:t>
            </a:r>
          </a:p>
          <a:p>
            <a:r>
              <a:rPr lang="en-US" dirty="0" smtClean="0"/>
              <a:t>How do you represent emotion on television that is captivating and integrate it into the show experience?  Even the colors and layout matter</a:t>
            </a:r>
          </a:p>
          <a:p>
            <a:r>
              <a:rPr lang="en-US" dirty="0" smtClean="0"/>
              <a:t>How do you measure emotion?</a:t>
            </a:r>
          </a:p>
          <a:p>
            <a:endParaRPr lang="en-US" dirty="0" smtClean="0"/>
          </a:p>
        </p:txBody>
      </p:sp>
    </p:spTree>
    <p:extLst>
      <p:ext uri="{BB962C8B-B14F-4D97-AF65-F5344CB8AC3E}">
        <p14:creationId xmlns:p14="http://schemas.microsoft.com/office/powerpoint/2010/main" val="11559502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dirty="0" err="1" smtClean="0"/>
              <a:t>Syfy</a:t>
            </a:r>
            <a:r>
              <a:rPr lang="en-US" dirty="0" smtClean="0"/>
              <a:t> #</a:t>
            </a:r>
            <a:r>
              <a:rPr lang="en-US" dirty="0" err="1" smtClean="0"/>
              <a:t>oppworlds</a:t>
            </a:r>
            <a:endParaRPr lang="en-US" dirty="0"/>
          </a:p>
        </p:txBody>
      </p:sp>
      <p:sp>
        <p:nvSpPr>
          <p:cNvPr id="3" name="Content Placeholder 2"/>
          <p:cNvSpPr>
            <a:spLocks noGrp="1"/>
          </p:cNvSpPr>
          <p:nvPr>
            <p:ph idx="1"/>
          </p:nvPr>
        </p:nvSpPr>
        <p:spPr>
          <a:xfrm>
            <a:off x="685800" y="797442"/>
            <a:ext cx="7772400" cy="4612758"/>
          </a:xfrm>
        </p:spPr>
        <p:txBody>
          <a:bodyPr>
            <a:normAutofit/>
          </a:bodyPr>
          <a:lstStyle/>
          <a:p>
            <a:r>
              <a:rPr lang="en-US" dirty="0" smtClean="0"/>
              <a:t>Emotion mining (“tone mining” / “sentiment mining”) is one of the hottest fields.  Also one of the worst – majority of tools so error-prone to be dangerous.  Driven by CS community, not users</a:t>
            </a:r>
          </a:p>
          <a:p>
            <a:r>
              <a:rPr lang="en-US" dirty="0" smtClean="0"/>
              <a:t>Extensively tested commercial and research systems – error rate abysmal</a:t>
            </a:r>
          </a:p>
          <a:p>
            <a:r>
              <a:rPr lang="en-US" dirty="0" smtClean="0"/>
              <a:t>Required </a:t>
            </a:r>
            <a:r>
              <a:rPr lang="en-US" dirty="0" err="1" smtClean="0"/>
              <a:t>reexploring</a:t>
            </a:r>
            <a:r>
              <a:rPr lang="en-US" dirty="0" smtClean="0"/>
              <a:t> how emotion is expressed online – in English hashtags very common – complex word expansion “#</a:t>
            </a:r>
            <a:r>
              <a:rPr lang="en-US" dirty="0" err="1" smtClean="0"/>
              <a:t>ilovetheshowoppworldssomuch</a:t>
            </a:r>
            <a:r>
              <a:rPr lang="en-US" dirty="0" smtClean="0"/>
              <a:t>” – can’t just build a dictionary, have to dynamically expand</a:t>
            </a:r>
          </a:p>
          <a:p>
            <a:endParaRPr lang="en-US" dirty="0" smtClean="0"/>
          </a:p>
          <a:p>
            <a:endParaRPr lang="en-US" dirty="0" smtClean="0"/>
          </a:p>
          <a:p>
            <a:endParaRPr lang="en-US" dirty="0" smtClean="0"/>
          </a:p>
        </p:txBody>
      </p:sp>
    </p:spTree>
    <p:extLst>
      <p:ext uri="{BB962C8B-B14F-4D97-AF65-F5344CB8AC3E}">
        <p14:creationId xmlns:p14="http://schemas.microsoft.com/office/powerpoint/2010/main" val="42886003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http://eoimages.gsfc.nasa.gov/images/imagerecords/55000/55167/earth_lights_lr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17" y="838200"/>
            <a:ext cx="9144000" cy="5029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87234881"/>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Syfy</a:t>
            </a:r>
            <a:r>
              <a:rPr lang="en-US" dirty="0"/>
              <a:t> #</a:t>
            </a:r>
            <a:r>
              <a:rPr lang="en-US" dirty="0" err="1"/>
              <a:t>oppworlds</a:t>
            </a:r>
            <a:endParaRPr lang="en-US" dirty="0"/>
          </a:p>
        </p:txBody>
      </p:sp>
      <p:sp>
        <p:nvSpPr>
          <p:cNvPr id="3" name="Content Placeholder 2"/>
          <p:cNvSpPr>
            <a:spLocks noGrp="1"/>
          </p:cNvSpPr>
          <p:nvPr>
            <p:ph idx="1"/>
          </p:nvPr>
        </p:nvSpPr>
        <p:spPr/>
        <p:txBody>
          <a:bodyPr>
            <a:normAutofit lnSpcReduction="10000"/>
          </a:bodyPr>
          <a:lstStyle/>
          <a:p>
            <a:r>
              <a:rPr lang="en-US" dirty="0"/>
              <a:t>Most commercial systems incorporate some degree of automated dictionary construction or expansion – pile of </a:t>
            </a:r>
            <a:r>
              <a:rPr lang="en-US" dirty="0">
                <a:sym typeface="Wingdings" panose="05000000000000000000" pitchFamily="2" charset="2"/>
              </a:rPr>
              <a:t> and  tweets as training data – 70% accuracy, but for the wrong reasons</a:t>
            </a:r>
          </a:p>
          <a:p>
            <a:pPr lvl="1"/>
            <a:r>
              <a:rPr lang="en-US" dirty="0">
                <a:sym typeface="Wingdings" panose="05000000000000000000" pitchFamily="2" charset="2"/>
              </a:rPr>
              <a:t>“dumb” is positive and “so” is extremely negative – “you so dumb” is correct, but “you dumb” or “you are dumb” are coded positive</a:t>
            </a:r>
          </a:p>
          <a:p>
            <a:pPr lvl="1"/>
            <a:r>
              <a:rPr lang="en-US" dirty="0">
                <a:sym typeface="Wingdings" panose="05000000000000000000" pitchFamily="2" charset="2"/>
              </a:rPr>
              <a:t>“dumb” massively more negative than “agony” or “horrific”</a:t>
            </a:r>
          </a:p>
          <a:p>
            <a:pPr lvl="1"/>
            <a:r>
              <a:rPr lang="en-US" dirty="0">
                <a:sym typeface="Wingdings" panose="05000000000000000000" pitchFamily="2" charset="2"/>
              </a:rPr>
              <a:t>“Emily” is very negative,  same for “Limbaugh</a:t>
            </a:r>
            <a:r>
              <a:rPr lang="en-US" dirty="0" smtClean="0">
                <a:sym typeface="Wingdings" panose="05000000000000000000" pitchFamily="2" charset="2"/>
              </a:rPr>
              <a:t>”, “Obama” much more negative now than he was – great findings, but not what you want in your dictionary driving your findings</a:t>
            </a:r>
            <a:endParaRPr lang="en-US" dirty="0">
              <a:sym typeface="Wingdings" panose="05000000000000000000" pitchFamily="2" charset="2"/>
            </a:endParaRPr>
          </a:p>
          <a:p>
            <a:pPr lvl="1"/>
            <a:r>
              <a:rPr lang="en-US" dirty="0">
                <a:sym typeface="Wingdings" panose="05000000000000000000" pitchFamily="2" charset="2"/>
              </a:rPr>
              <a:t>“Monday” is a horribly negative word – not good for Monday-night football</a:t>
            </a:r>
          </a:p>
          <a:p>
            <a:r>
              <a:rPr lang="en-US" dirty="0" smtClean="0"/>
              <a:t>Vast majority of time in innovative big data projects is in the human piece of tuning the algorithms and understanding the data – iterating with the machine</a:t>
            </a:r>
            <a:endParaRPr lang="en-US" dirty="0"/>
          </a:p>
        </p:txBody>
      </p:sp>
    </p:spTree>
    <p:extLst>
      <p:ext uri="{BB962C8B-B14F-4D97-AF65-F5344CB8AC3E}">
        <p14:creationId xmlns:p14="http://schemas.microsoft.com/office/powerpoint/2010/main" val="12019326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http://kalevleetaru.com/featured/syfy-opposite-worlds-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53657"/>
            <a:ext cx="9144001" cy="38881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35832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9144000" cy="6858000"/>
          </a:xfrm>
          <a:prstGeom prst="rect">
            <a:avLst/>
          </a:prstGeom>
        </p:spPr>
      </p:pic>
    </p:spTree>
    <p:extLst>
      <p:ext uri="{BB962C8B-B14F-4D97-AF65-F5344CB8AC3E}">
        <p14:creationId xmlns:p14="http://schemas.microsoft.com/office/powerpoint/2010/main" val="101971154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68105" y="2235200"/>
            <a:ext cx="5835535" cy="2387600"/>
          </a:xfrm>
        </p:spPr>
        <p:txBody>
          <a:bodyPr anchor="t">
            <a:normAutofit/>
          </a:bodyPr>
          <a:lstStyle/>
          <a:p>
            <a:pPr algn="l"/>
            <a:r>
              <a:rPr lang="en-US" sz="4500" dirty="0" smtClean="0"/>
              <a:t>A Global Societal-Scale </a:t>
            </a:r>
            <a:br>
              <a:rPr lang="en-US" sz="4500" dirty="0" smtClean="0"/>
            </a:br>
            <a:r>
              <a:rPr lang="en-US" sz="4500" dirty="0" smtClean="0"/>
              <a:t>Real-time Dashboard</a:t>
            </a:r>
            <a:endParaRPr lang="en-US" sz="4500"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
            <a:ext cx="9144000" cy="1250823"/>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4943482"/>
            <a:ext cx="9144001" cy="1914525"/>
          </a:xfrm>
          <a:prstGeom prst="rect">
            <a:avLst/>
          </a:prstGeom>
        </p:spPr>
      </p:pic>
      <p:sp>
        <p:nvSpPr>
          <p:cNvPr id="8" name="Oval 7"/>
          <p:cNvSpPr/>
          <p:nvPr/>
        </p:nvSpPr>
        <p:spPr>
          <a:xfrm>
            <a:off x="2132218" y="117072"/>
            <a:ext cx="455123" cy="34913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endParaRPr>
          </a:p>
        </p:txBody>
      </p:sp>
      <p:pic>
        <p:nvPicPr>
          <p:cNvPr id="10" name="Picture 9"/>
          <p:cNvPicPr>
            <a:picLocks noChangeAspect="1"/>
          </p:cNvPicPr>
          <p:nvPr/>
        </p:nvPicPr>
        <p:blipFill>
          <a:blip r:embed="rId5"/>
          <a:stretch>
            <a:fillRect/>
          </a:stretch>
        </p:blipFill>
        <p:spPr>
          <a:xfrm>
            <a:off x="5486400" y="1300332"/>
            <a:ext cx="3657600" cy="3593628"/>
          </a:xfrm>
          <a:prstGeom prst="rect">
            <a:avLst/>
          </a:prstGeom>
        </p:spPr>
      </p:pic>
    </p:spTree>
    <p:extLst>
      <p:ext uri="{BB962C8B-B14F-4D97-AF65-F5344CB8AC3E}">
        <p14:creationId xmlns:p14="http://schemas.microsoft.com/office/powerpoint/2010/main" val="397335524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4150" y="1367895"/>
            <a:ext cx="5193962" cy="5365414"/>
          </a:xfrm>
        </p:spPr>
        <p:txBody>
          <a:bodyPr>
            <a:normAutofit fontScale="92500" lnSpcReduction="10000"/>
          </a:bodyPr>
          <a:lstStyle/>
          <a:p>
            <a:pPr marL="0" indent="0">
              <a:buNone/>
            </a:pPr>
            <a:r>
              <a:rPr lang="en-US" sz="3500" b="1" dirty="0" smtClean="0">
                <a:effectLst/>
              </a:rPr>
              <a:t>What is GDELT?</a:t>
            </a:r>
          </a:p>
          <a:p>
            <a:pPr marL="0" indent="0">
              <a:buNone/>
            </a:pPr>
            <a:r>
              <a:rPr lang="en-US" sz="1700" dirty="0" smtClean="0">
                <a:effectLst/>
              </a:rPr>
              <a:t>The Global Database of Events, Language, and Tone (GDELT) is an initiative to construct a catalog of human societal-scale behavior and beliefs across all countries of the world, connecting every person, organization, location, count, theme, news source, and event across the planet into a single massive network that captures what's happening around the world, what its context is and who's involved, and how the world is feeling about it, every single day</a:t>
            </a:r>
          </a:p>
          <a:p>
            <a:pPr lvl="1"/>
            <a:r>
              <a:rPr lang="en-US" sz="1700" dirty="0" smtClean="0"/>
              <a:t>A global </a:t>
            </a:r>
            <a:r>
              <a:rPr lang="en-US" sz="1700" dirty="0" err="1" smtClean="0"/>
              <a:t>georeferenced</a:t>
            </a:r>
            <a:r>
              <a:rPr lang="en-US" sz="1700" dirty="0" smtClean="0"/>
              <a:t> catalog of a quarter-billion “events” worldwide in 300 categories 1979-present, updated daily</a:t>
            </a:r>
          </a:p>
          <a:p>
            <a:pPr lvl="1"/>
            <a:r>
              <a:rPr lang="en-US" sz="1700" dirty="0" smtClean="0"/>
              <a:t>Open academic equivalent to DARPA’s Integrated Crisis Early Warning System (ICEWS), but vastly enriched, leveraging local sources in every country, including human and machine translation</a:t>
            </a:r>
          </a:p>
          <a:p>
            <a:pPr lvl="1"/>
            <a:r>
              <a:rPr lang="en-US" sz="1700" dirty="0" smtClean="0"/>
              <a:t>~2 year goal to translate all worldwide news media in realtime in 80 languages</a:t>
            </a:r>
          </a:p>
          <a:p>
            <a:pPr lvl="1"/>
            <a:r>
              <a:rPr lang="en-US" sz="1700" dirty="0" smtClean="0"/>
              <a:t>Combined with global network graph over every person, organization, location, theme, event worldwide</a:t>
            </a:r>
          </a:p>
          <a:p>
            <a:pPr lvl="1"/>
            <a:r>
              <a:rPr lang="en-US" sz="1700" dirty="0" smtClean="0"/>
              <a:t>Daily updates, moving to 15 minute updates next month</a:t>
            </a:r>
            <a:endParaRPr lang="en-US" sz="1700" dirty="0" smtClean="0">
              <a:effectLs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
            <a:ext cx="9144000" cy="1250823"/>
          </a:xfrm>
          <a:prstGeom prst="rect">
            <a:avLst/>
          </a:prstGeom>
        </p:spPr>
      </p:pic>
      <p:sp>
        <p:nvSpPr>
          <p:cNvPr id="6" name="Oval 5"/>
          <p:cNvSpPr/>
          <p:nvPr/>
        </p:nvSpPr>
        <p:spPr>
          <a:xfrm>
            <a:off x="2524877" y="117072"/>
            <a:ext cx="455123" cy="34913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p:cNvPicPr>
            <a:picLocks noChangeAspect="1"/>
          </p:cNvPicPr>
          <p:nvPr/>
        </p:nvPicPr>
        <p:blipFill>
          <a:blip r:embed="rId4"/>
          <a:stretch>
            <a:fillRect/>
          </a:stretch>
        </p:blipFill>
        <p:spPr>
          <a:xfrm>
            <a:off x="5378113" y="1800227"/>
            <a:ext cx="3686975" cy="4111476"/>
          </a:xfrm>
          <a:prstGeom prst="rect">
            <a:avLst/>
          </a:prstGeom>
        </p:spPr>
      </p:pic>
      <p:sp>
        <p:nvSpPr>
          <p:cNvPr id="2" name="TextBox 1"/>
          <p:cNvSpPr txBox="1"/>
          <p:nvPr/>
        </p:nvSpPr>
        <p:spPr>
          <a:xfrm>
            <a:off x="5378113" y="5911707"/>
            <a:ext cx="1710853" cy="276999"/>
          </a:xfrm>
          <a:prstGeom prst="rect">
            <a:avLst/>
          </a:prstGeom>
          <a:noFill/>
        </p:spPr>
        <p:txBody>
          <a:bodyPr wrap="none" rtlCol="0">
            <a:spAutoFit/>
          </a:bodyPr>
          <a:lstStyle/>
          <a:p>
            <a:r>
              <a:rPr lang="en-US" sz="1200" dirty="0" smtClean="0"/>
              <a:t>Source: Caerus Analytics</a:t>
            </a:r>
            <a:endParaRPr lang="en-US" sz="1200" dirty="0"/>
          </a:p>
        </p:txBody>
      </p:sp>
    </p:spTree>
    <p:extLst>
      <p:ext uri="{BB962C8B-B14F-4D97-AF65-F5344CB8AC3E}">
        <p14:creationId xmlns:p14="http://schemas.microsoft.com/office/powerpoint/2010/main" val="101176715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
            <a:ext cx="9144000" cy="1250823"/>
          </a:xfrm>
          <a:prstGeom prst="rect">
            <a:avLst/>
          </a:prstGeom>
        </p:spPr>
      </p:pic>
      <p:sp>
        <p:nvSpPr>
          <p:cNvPr id="6" name="Oval 5"/>
          <p:cNvSpPr/>
          <p:nvPr/>
        </p:nvSpPr>
        <p:spPr>
          <a:xfrm>
            <a:off x="2524877" y="117072"/>
            <a:ext cx="455123" cy="34913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07" y="2158005"/>
            <a:ext cx="3661948" cy="21162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36915" y="2958858"/>
            <a:ext cx="2988129" cy="32080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descr="http://www.georgetownstories.com/wp-content/uploads/2014/04/nigeria-oil-gas-network2.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21036" y="2243049"/>
            <a:ext cx="4021251" cy="399826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744039" y="1448190"/>
            <a:ext cx="3176447" cy="477054"/>
          </a:xfrm>
          <a:prstGeom prst="rect">
            <a:avLst/>
          </a:prstGeom>
        </p:spPr>
        <p:txBody>
          <a:bodyPr wrap="none">
            <a:spAutoFit/>
          </a:bodyPr>
          <a:lstStyle/>
          <a:p>
            <a:r>
              <a:rPr lang="en-US" sz="2500" b="1" dirty="0" smtClean="0"/>
              <a:t>Global Event Database</a:t>
            </a:r>
            <a:endParaRPr lang="en-US" sz="2500" b="1" dirty="0"/>
          </a:p>
        </p:txBody>
      </p:sp>
      <p:sp>
        <p:nvSpPr>
          <p:cNvPr id="12" name="Rectangle 11"/>
          <p:cNvSpPr/>
          <p:nvPr/>
        </p:nvSpPr>
        <p:spPr>
          <a:xfrm>
            <a:off x="5290737" y="1448190"/>
            <a:ext cx="3481851" cy="477054"/>
          </a:xfrm>
          <a:prstGeom prst="rect">
            <a:avLst/>
          </a:prstGeom>
        </p:spPr>
        <p:txBody>
          <a:bodyPr wrap="none">
            <a:spAutoFit/>
          </a:bodyPr>
          <a:lstStyle/>
          <a:p>
            <a:r>
              <a:rPr lang="en-US" sz="2500" b="1" dirty="0" smtClean="0"/>
              <a:t>Global Knowledge Graph</a:t>
            </a:r>
            <a:endParaRPr lang="en-US" sz="2500" b="1" dirty="0"/>
          </a:p>
        </p:txBody>
      </p:sp>
    </p:spTree>
    <p:extLst>
      <p:ext uri="{BB962C8B-B14F-4D97-AF65-F5344CB8AC3E}">
        <p14:creationId xmlns:p14="http://schemas.microsoft.com/office/powerpoint/2010/main" val="269240720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1453" y="1367895"/>
            <a:ext cx="8743949" cy="5365414"/>
          </a:xfrm>
        </p:spPr>
        <p:txBody>
          <a:bodyPr>
            <a:noAutofit/>
          </a:bodyPr>
          <a:lstStyle/>
          <a:p>
            <a:pPr marL="0" indent="0">
              <a:buNone/>
            </a:pPr>
            <a:r>
              <a:rPr lang="en-US" sz="2000" b="1" dirty="0" smtClean="0">
                <a:effectLst/>
              </a:rPr>
              <a:t>Data Sources</a:t>
            </a:r>
          </a:p>
          <a:p>
            <a:r>
              <a:rPr lang="en-US" sz="1800" dirty="0" smtClean="0">
                <a:effectLst/>
              </a:rPr>
              <a:t>GDELT relies on tens of thousands of broadcast, print, and online news sources from nearly every corner of the globe in over 100 languages dating back to 1979.</a:t>
            </a:r>
          </a:p>
          <a:p>
            <a:r>
              <a:rPr lang="en-US" sz="1800" dirty="0" smtClean="0">
                <a:effectLst/>
              </a:rPr>
              <a:t>In addition to a vast array of translated domestic broadcast and print material, the historical </a:t>
            </a:r>
            <a:r>
              <a:rPr lang="en-US" sz="1800" dirty="0" err="1" smtClean="0">
                <a:effectLst/>
              </a:rPr>
              <a:t>backfile</a:t>
            </a:r>
            <a:r>
              <a:rPr lang="en-US" sz="1800" dirty="0" smtClean="0">
                <a:effectLst/>
              </a:rPr>
              <a:t> of GDELT makes extensive use of </a:t>
            </a:r>
            <a:r>
              <a:rPr lang="en-US" sz="1800" dirty="0" err="1" smtClean="0">
                <a:effectLst/>
              </a:rPr>
              <a:t>AfricaNews</a:t>
            </a:r>
            <a:r>
              <a:rPr lang="en-US" sz="1800" dirty="0" smtClean="0">
                <a:effectLst/>
              </a:rPr>
              <a:t>, </a:t>
            </a:r>
            <a:r>
              <a:rPr lang="en-US" sz="1800" dirty="0" err="1" smtClean="0">
                <a:effectLst/>
              </a:rPr>
              <a:t>Agence</a:t>
            </a:r>
            <a:r>
              <a:rPr lang="en-US" sz="1800" dirty="0" smtClean="0">
                <a:effectLst/>
              </a:rPr>
              <a:t> France </a:t>
            </a:r>
            <a:r>
              <a:rPr lang="en-US" sz="1800" dirty="0" err="1" smtClean="0">
                <a:effectLst/>
              </a:rPr>
              <a:t>Presse</a:t>
            </a:r>
            <a:r>
              <a:rPr lang="en-US" sz="1800" dirty="0" smtClean="0">
                <a:effectLst/>
              </a:rPr>
              <a:t>, Associated Press, Associated Press Online, Associated Press </a:t>
            </a:r>
            <a:r>
              <a:rPr lang="en-US" sz="1800" dirty="0" err="1" smtClean="0">
                <a:effectLst/>
              </a:rPr>
              <a:t>Worldstream</a:t>
            </a:r>
            <a:r>
              <a:rPr lang="en-US" sz="1800" dirty="0" smtClean="0">
                <a:effectLst/>
              </a:rPr>
              <a:t>, BBC Monitoring, Christian Science Monitor, Facts on File, Foreign Broadcast Information Service, The New York Times, United Press International, and The Washington Post.</a:t>
            </a:r>
          </a:p>
          <a:p>
            <a:r>
              <a:rPr lang="en-US" sz="1800" dirty="0" smtClean="0">
                <a:effectLst/>
              </a:rPr>
              <a:t>GDELT also has several pilot projects experimenting with incorporating realtime and </a:t>
            </a:r>
            <a:r>
              <a:rPr lang="en-US" sz="1800" dirty="0" err="1" smtClean="0">
                <a:effectLst/>
              </a:rPr>
              <a:t>hyperlocal</a:t>
            </a:r>
            <a:r>
              <a:rPr lang="en-US" sz="1800" dirty="0" smtClean="0">
                <a:effectLst/>
              </a:rPr>
              <a:t> social media sources, including understanding the geography of social media and engaging in discussions with citizen crisis mapping organizations.</a:t>
            </a:r>
          </a:p>
          <a:p>
            <a:r>
              <a:rPr lang="en-US" sz="1800" dirty="0" smtClean="0"/>
              <a:t>Will extend back to 1800 by Fall 2014.</a:t>
            </a:r>
          </a:p>
          <a:p>
            <a:r>
              <a:rPr lang="en-US" sz="1800" dirty="0" smtClean="0">
                <a:effectLst/>
              </a:rPr>
              <a:t>Global machine translation of worldwide news media - pilot underway</a:t>
            </a:r>
          </a:p>
          <a:p>
            <a:r>
              <a:rPr lang="en-US" sz="1800" dirty="0" smtClean="0"/>
              <a:t>21 billion words of academic literature, unclassified/declassified reports, and dissertations on Africa and Middle East (JSTOR, DTIC, CIA, CORE, </a:t>
            </a:r>
            <a:r>
              <a:rPr lang="en-US" sz="1800" dirty="0" err="1" smtClean="0"/>
              <a:t>CiteSeerX</a:t>
            </a:r>
            <a:r>
              <a:rPr lang="en-US" sz="1800" dirty="0" smtClean="0"/>
              <a:t>, Internet Archive) 1945-present, Global Knowledge Graph representation available Summer 2014</a:t>
            </a:r>
            <a:endParaRPr lang="en-US" sz="1800" dirty="0" smtClean="0">
              <a:effectLs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
            <a:ext cx="9144000" cy="1250823"/>
          </a:xfrm>
          <a:prstGeom prst="rect">
            <a:avLst/>
          </a:prstGeom>
        </p:spPr>
      </p:pic>
      <p:sp>
        <p:nvSpPr>
          <p:cNvPr id="6" name="Oval 5"/>
          <p:cNvSpPr/>
          <p:nvPr/>
        </p:nvSpPr>
        <p:spPr>
          <a:xfrm>
            <a:off x="2524877" y="117072"/>
            <a:ext cx="455123" cy="34913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054851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
            <a:ext cx="9144000" cy="1250823"/>
          </a:xfrm>
          <a:prstGeom prst="rect">
            <a:avLst/>
          </a:prstGeom>
        </p:spPr>
      </p:pic>
      <p:sp>
        <p:nvSpPr>
          <p:cNvPr id="6" name="Oval 5"/>
          <p:cNvSpPr/>
          <p:nvPr/>
        </p:nvSpPr>
        <p:spPr>
          <a:xfrm>
            <a:off x="3287531" y="117072"/>
            <a:ext cx="455123" cy="34913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rotWithShape="1">
          <a:blip r:embed="rId4">
            <a:extLst>
              <a:ext uri="{28A0092B-C50C-407E-A947-70E740481C1C}">
                <a14:useLocalDpi xmlns:a14="http://schemas.microsoft.com/office/drawing/2010/main" val="0"/>
              </a:ext>
            </a:extLst>
          </a:blip>
          <a:srcRect b="10177"/>
          <a:stretch/>
        </p:blipFill>
        <p:spPr>
          <a:xfrm>
            <a:off x="96804" y="1641452"/>
            <a:ext cx="4494425" cy="2301903"/>
          </a:xfrm>
          <a:prstGeom prst="rect">
            <a:avLst/>
          </a:prstGeom>
        </p:spPr>
      </p:pic>
      <p:pic>
        <p:nvPicPr>
          <p:cNvPr id="12" name="Picture 11"/>
          <p:cNvPicPr>
            <a:picLocks noChangeAspect="1"/>
          </p:cNvPicPr>
          <p:nvPr/>
        </p:nvPicPr>
        <p:blipFill rotWithShape="1">
          <a:blip r:embed="rId5">
            <a:extLst>
              <a:ext uri="{28A0092B-C50C-407E-A947-70E740481C1C}">
                <a14:useLocalDpi xmlns:a14="http://schemas.microsoft.com/office/drawing/2010/main" val="0"/>
              </a:ext>
            </a:extLst>
          </a:blip>
          <a:srcRect t="1850"/>
          <a:stretch/>
        </p:blipFill>
        <p:spPr>
          <a:xfrm>
            <a:off x="100797" y="3952875"/>
            <a:ext cx="4489847" cy="2839694"/>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97786" y="4527039"/>
            <a:ext cx="4489262" cy="1925293"/>
          </a:xfrm>
          <a:prstGeom prst="rect">
            <a:avLst/>
          </a:prstGeom>
        </p:spPr>
      </p:pic>
      <p:sp>
        <p:nvSpPr>
          <p:cNvPr id="14" name="TextBox 13"/>
          <p:cNvSpPr txBox="1"/>
          <p:nvPr/>
        </p:nvSpPr>
        <p:spPr>
          <a:xfrm>
            <a:off x="64705" y="1262476"/>
            <a:ext cx="5952079" cy="584775"/>
          </a:xfrm>
          <a:prstGeom prst="rect">
            <a:avLst/>
          </a:prstGeom>
          <a:noFill/>
        </p:spPr>
        <p:txBody>
          <a:bodyPr wrap="none" rtlCol="0">
            <a:spAutoFit/>
          </a:bodyPr>
          <a:lstStyle/>
          <a:p>
            <a:r>
              <a:rPr lang="en-US" sz="3200" b="1" dirty="0" smtClean="0"/>
              <a:t>Daily Global Conflict Trend Report</a:t>
            </a:r>
            <a:endParaRPr lang="en-US" sz="3200" b="1" dirty="0"/>
          </a:p>
        </p:txBody>
      </p:sp>
      <p:pic>
        <p:nvPicPr>
          <p:cNvPr id="11" name="Picture 10"/>
          <p:cNvPicPr>
            <a:picLocks noChangeAspect="1"/>
          </p:cNvPicPr>
          <p:nvPr/>
        </p:nvPicPr>
        <p:blipFill rotWithShape="1">
          <a:blip r:embed="rId7">
            <a:extLst>
              <a:ext uri="{28A0092B-C50C-407E-A947-70E740481C1C}">
                <a14:useLocalDpi xmlns:a14="http://schemas.microsoft.com/office/drawing/2010/main" val="0"/>
              </a:ext>
            </a:extLst>
          </a:blip>
          <a:srcRect t="1" b="1278"/>
          <a:stretch/>
        </p:blipFill>
        <p:spPr>
          <a:xfrm>
            <a:off x="4598370" y="1752996"/>
            <a:ext cx="4488678" cy="2574459"/>
          </a:xfrm>
          <a:prstGeom prst="rect">
            <a:avLst/>
          </a:prstGeom>
        </p:spPr>
      </p:pic>
    </p:spTree>
    <p:extLst>
      <p:ext uri="{BB962C8B-B14F-4D97-AF65-F5344CB8AC3E}">
        <p14:creationId xmlns:p14="http://schemas.microsoft.com/office/powerpoint/2010/main" val="2481716422"/>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
            <a:ext cx="9144000" cy="1250823"/>
          </a:xfrm>
          <a:prstGeom prst="rect">
            <a:avLst/>
          </a:prstGeom>
        </p:spPr>
      </p:pic>
      <p:sp>
        <p:nvSpPr>
          <p:cNvPr id="6" name="Oval 5"/>
          <p:cNvSpPr/>
          <p:nvPr/>
        </p:nvSpPr>
        <p:spPr>
          <a:xfrm>
            <a:off x="3287531" y="117072"/>
            <a:ext cx="455123" cy="34913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4704" y="1262476"/>
            <a:ext cx="4239109" cy="584775"/>
          </a:xfrm>
          <a:prstGeom prst="rect">
            <a:avLst/>
          </a:prstGeom>
          <a:noFill/>
        </p:spPr>
        <p:txBody>
          <a:bodyPr wrap="none" rtlCol="0">
            <a:spAutoFit/>
          </a:bodyPr>
          <a:lstStyle/>
          <a:p>
            <a:r>
              <a:rPr lang="en-US" sz="3200" b="1" dirty="0" smtClean="0"/>
              <a:t>Global Interactive Maps</a:t>
            </a:r>
            <a:endParaRPr lang="en-US" sz="3200" b="1" dirty="0"/>
          </a:p>
        </p:txBody>
      </p:sp>
      <p:pic>
        <p:nvPicPr>
          <p:cNvPr id="9" name="Picture 8" descr="http://kalevleetaru.com/featured/ukraine-protest-map-2014.png"/>
          <p:cNvPicPr>
            <a:picLocks noChangeAspect="1" noChangeArrowheads="1"/>
          </p:cNvPicPr>
          <p:nvPr/>
        </p:nvPicPr>
        <p:blipFill rotWithShape="1">
          <a:blip r:embed="rId4">
            <a:extLst>
              <a:ext uri="{28A0092B-C50C-407E-A947-70E740481C1C}">
                <a14:useLocalDpi xmlns:a14="http://schemas.microsoft.com/office/drawing/2010/main" val="0"/>
              </a:ext>
            </a:extLst>
          </a:blip>
          <a:srcRect l="4916" r="11487"/>
          <a:stretch/>
        </p:blipFill>
        <p:spPr bwMode="auto">
          <a:xfrm>
            <a:off x="64701" y="1833288"/>
            <a:ext cx="4850198" cy="27068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noChangeArrowheads="1"/>
          </p:cNvPicPr>
          <p:nvPr/>
        </p:nvPicPr>
        <p:blipFill rotWithShape="1">
          <a:blip r:embed="rId5">
            <a:extLst>
              <a:ext uri="{28A0092B-C50C-407E-A947-70E740481C1C}">
                <a14:useLocalDpi xmlns:a14="http://schemas.microsoft.com/office/drawing/2010/main" val="0"/>
              </a:ext>
            </a:extLst>
          </a:blip>
          <a:srcRect l="3897" r="16703"/>
          <a:stretch/>
        </p:blipFill>
        <p:spPr bwMode="auto">
          <a:xfrm>
            <a:off x="4122965" y="3955312"/>
            <a:ext cx="4956987" cy="28218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 name="Rectangle 14"/>
          <p:cNvSpPr/>
          <p:nvPr/>
        </p:nvSpPr>
        <p:spPr>
          <a:xfrm>
            <a:off x="7943361" y="3382808"/>
            <a:ext cx="1136593" cy="477054"/>
          </a:xfrm>
          <a:prstGeom prst="rect">
            <a:avLst/>
          </a:prstGeom>
        </p:spPr>
        <p:txBody>
          <a:bodyPr wrap="none">
            <a:spAutoFit/>
          </a:bodyPr>
          <a:lstStyle/>
          <a:p>
            <a:r>
              <a:rPr lang="en-US" sz="2500" b="1" dirty="0" smtClean="0"/>
              <a:t>Nigeria</a:t>
            </a:r>
            <a:endParaRPr lang="en-US" sz="2500" b="1" dirty="0"/>
          </a:p>
        </p:txBody>
      </p:sp>
      <p:sp>
        <p:nvSpPr>
          <p:cNvPr id="16" name="Rectangle 15"/>
          <p:cNvSpPr/>
          <p:nvPr/>
        </p:nvSpPr>
        <p:spPr>
          <a:xfrm>
            <a:off x="64704" y="4540102"/>
            <a:ext cx="1225977" cy="477054"/>
          </a:xfrm>
          <a:prstGeom prst="rect">
            <a:avLst/>
          </a:prstGeom>
        </p:spPr>
        <p:txBody>
          <a:bodyPr wrap="none">
            <a:spAutoFit/>
          </a:bodyPr>
          <a:lstStyle/>
          <a:p>
            <a:r>
              <a:rPr lang="en-US" sz="2500" b="1" dirty="0" smtClean="0"/>
              <a:t>Ukraine</a:t>
            </a:r>
            <a:endParaRPr lang="en-US" sz="2500" b="1" dirty="0"/>
          </a:p>
        </p:txBody>
      </p:sp>
    </p:spTree>
    <p:extLst>
      <p:ext uri="{BB962C8B-B14F-4D97-AF65-F5344CB8AC3E}">
        <p14:creationId xmlns:p14="http://schemas.microsoft.com/office/powerpoint/2010/main" val="334174575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
            <a:ext cx="9144000" cy="1250823"/>
          </a:xfrm>
          <a:prstGeom prst="rect">
            <a:avLst/>
          </a:prstGeom>
        </p:spPr>
      </p:pic>
      <p:sp>
        <p:nvSpPr>
          <p:cNvPr id="6" name="Oval 5"/>
          <p:cNvSpPr/>
          <p:nvPr/>
        </p:nvSpPr>
        <p:spPr>
          <a:xfrm>
            <a:off x="3287531" y="117072"/>
            <a:ext cx="455123" cy="34913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animation"/>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46846" y="1250821"/>
            <a:ext cx="6991612" cy="54867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timemapper-rwanda"/>
          <p:cNvPicPr>
            <a:picLocks noChangeAspect="1" noChangeArrowheads="1"/>
          </p:cNvPicPr>
          <p:nvPr/>
        </p:nvPicPr>
        <p:blipFill rotWithShape="1">
          <a:blip r:embed="rId5">
            <a:extLst>
              <a:ext uri="{28A0092B-C50C-407E-A947-70E740481C1C}">
                <a14:useLocalDpi xmlns:a14="http://schemas.microsoft.com/office/drawing/2010/main" val="0"/>
              </a:ext>
            </a:extLst>
          </a:blip>
          <a:srcRect l="7443" r="8800"/>
          <a:stretch/>
        </p:blipFill>
        <p:spPr bwMode="auto">
          <a:xfrm>
            <a:off x="5657852" y="4600225"/>
            <a:ext cx="3483655" cy="21373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412089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81000"/>
            <a:ext cx="9093460" cy="5791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197152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b="58709"/>
          <a:stretch/>
        </p:blipFill>
        <p:spPr>
          <a:xfrm>
            <a:off x="0" y="-4"/>
            <a:ext cx="9144000" cy="516472"/>
          </a:xfrm>
          <a:prstGeom prst="rect">
            <a:avLst/>
          </a:prstGeom>
        </p:spPr>
      </p:pic>
      <p:sp>
        <p:nvSpPr>
          <p:cNvPr id="6" name="Oval 5"/>
          <p:cNvSpPr/>
          <p:nvPr/>
        </p:nvSpPr>
        <p:spPr>
          <a:xfrm>
            <a:off x="2890152" y="117072"/>
            <a:ext cx="455123" cy="34913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5488" y="514305"/>
            <a:ext cx="7141323" cy="6335228"/>
          </a:xfrm>
          <a:prstGeom prst="rect">
            <a:avLst/>
          </a:prstGeom>
        </p:spPr>
      </p:pic>
    </p:spTree>
    <p:extLst>
      <p:ext uri="{BB962C8B-B14F-4D97-AF65-F5344CB8AC3E}">
        <p14:creationId xmlns:p14="http://schemas.microsoft.com/office/powerpoint/2010/main" val="68199818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
            <a:ext cx="9144000" cy="1250823"/>
          </a:xfrm>
          <a:prstGeom prst="rect">
            <a:avLst/>
          </a:prstGeom>
        </p:spPr>
      </p:pic>
      <p:sp>
        <p:nvSpPr>
          <p:cNvPr id="6" name="Oval 5"/>
          <p:cNvSpPr/>
          <p:nvPr/>
        </p:nvSpPr>
        <p:spPr>
          <a:xfrm>
            <a:off x="3287531" y="117072"/>
            <a:ext cx="455123" cy="34913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92" y="2161918"/>
            <a:ext cx="4486608" cy="4612568"/>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7359" y="1676148"/>
            <a:ext cx="4511279" cy="110728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88075" y="2802474"/>
            <a:ext cx="4500563" cy="985838"/>
          </a:xfrm>
          <a:prstGeom prst="rect">
            <a:avLst/>
          </a:prstGeom>
        </p:spPr>
      </p:pic>
      <p:pic>
        <p:nvPicPr>
          <p:cNvPr id="10" name="Picture 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86289" y="3808110"/>
            <a:ext cx="4516636" cy="978694"/>
          </a:xfrm>
          <a:prstGeom prst="rect">
            <a:avLst/>
          </a:prstGeom>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579146" y="4809397"/>
            <a:ext cx="4511279" cy="964406"/>
          </a:xfrm>
          <a:prstGeom prst="rect">
            <a:avLst/>
          </a:prstGeom>
        </p:spPr>
      </p:pic>
      <p:pic>
        <p:nvPicPr>
          <p:cNvPr id="12" name="Picture 1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9146" y="5795792"/>
            <a:ext cx="4516636" cy="978694"/>
          </a:xfrm>
          <a:prstGeom prst="rect">
            <a:avLst/>
          </a:prstGeom>
        </p:spPr>
      </p:pic>
      <p:sp>
        <p:nvSpPr>
          <p:cNvPr id="13" name="Rectangle 12"/>
          <p:cNvSpPr/>
          <p:nvPr/>
        </p:nvSpPr>
        <p:spPr>
          <a:xfrm>
            <a:off x="85392" y="2286004"/>
            <a:ext cx="4486608" cy="152401"/>
          </a:xfrm>
          <a:prstGeom prst="rect">
            <a:avLst/>
          </a:prstGeom>
          <a:solidFill>
            <a:srgbClr val="FFFF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85394" y="3419475"/>
            <a:ext cx="4470535" cy="123827"/>
          </a:xfrm>
          <a:prstGeom prst="rect">
            <a:avLst/>
          </a:prstGeom>
          <a:solidFill>
            <a:srgbClr val="FFFF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106825" y="4533900"/>
            <a:ext cx="4449104" cy="104776"/>
          </a:xfrm>
          <a:prstGeom prst="rect">
            <a:avLst/>
          </a:prstGeom>
          <a:solidFill>
            <a:srgbClr val="FFFF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06825" y="4991100"/>
            <a:ext cx="4449104" cy="104776"/>
          </a:xfrm>
          <a:prstGeom prst="rect">
            <a:avLst/>
          </a:prstGeom>
          <a:solidFill>
            <a:srgbClr val="FFFF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99679" y="6324600"/>
            <a:ext cx="4449104" cy="104776"/>
          </a:xfrm>
          <a:prstGeom prst="rect">
            <a:avLst/>
          </a:prstGeom>
          <a:solidFill>
            <a:srgbClr val="FFFF00">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64704" y="1262471"/>
            <a:ext cx="5925981" cy="892552"/>
          </a:xfrm>
          <a:prstGeom prst="rect">
            <a:avLst/>
          </a:prstGeom>
          <a:noFill/>
        </p:spPr>
        <p:txBody>
          <a:bodyPr wrap="none" rtlCol="0">
            <a:spAutoFit/>
          </a:bodyPr>
          <a:lstStyle/>
          <a:p>
            <a:r>
              <a:rPr lang="en-US" sz="3200" b="1" dirty="0" smtClean="0"/>
              <a:t>World Leaders Index</a:t>
            </a:r>
          </a:p>
          <a:p>
            <a:r>
              <a:rPr lang="en-US" sz="2000" dirty="0" smtClean="0"/>
              <a:t>Major trends in emotional context of global new media</a:t>
            </a:r>
            <a:endParaRPr lang="en-US" sz="2000" b="1" dirty="0"/>
          </a:p>
        </p:txBody>
      </p:sp>
    </p:spTree>
    <p:extLst>
      <p:ext uri="{BB962C8B-B14F-4D97-AF65-F5344CB8AC3E}">
        <p14:creationId xmlns:p14="http://schemas.microsoft.com/office/powerpoint/2010/main" val="273959425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
            <a:ext cx="9144000" cy="1250823"/>
          </a:xfrm>
          <a:prstGeom prst="rect">
            <a:avLst/>
          </a:prstGeom>
        </p:spPr>
      </p:pic>
      <p:sp>
        <p:nvSpPr>
          <p:cNvPr id="7" name="Content Placeholder 2"/>
          <p:cNvSpPr>
            <a:spLocks noGrp="1"/>
          </p:cNvSpPr>
          <p:nvPr>
            <p:ph idx="1"/>
          </p:nvPr>
        </p:nvSpPr>
        <p:spPr>
          <a:xfrm>
            <a:off x="177800" y="1367895"/>
            <a:ext cx="8801100" cy="5365414"/>
          </a:xfrm>
        </p:spPr>
        <p:txBody>
          <a:bodyPr>
            <a:normAutofit/>
          </a:bodyPr>
          <a:lstStyle/>
          <a:p>
            <a:pPr marL="0" indent="0">
              <a:buNone/>
            </a:pPr>
            <a:r>
              <a:rPr lang="en-US" sz="3200" b="1" dirty="0" smtClean="0">
                <a:effectLst/>
              </a:rPr>
              <a:t>The GDELT Global Knowledge Graph (GKG)</a:t>
            </a:r>
          </a:p>
          <a:p>
            <a:pPr marL="0" indent="0">
              <a:buNone/>
            </a:pPr>
            <a:r>
              <a:rPr lang="en-US" sz="1700" dirty="0" smtClean="0">
                <a:effectLst/>
              </a:rPr>
              <a:t>Expands GDELT's ability to quantify global human society beyond cataloging physical occurrences towards actually representing all of the latent dimensions, geography, and network structure of the global news. The GKG attempts to connect every person, organization, location, count, theme, news source, and event across the planet into a single massive network that captures what's happening around the world, what its context is and who's involved, and how the world is feeling about it, every single day.</a:t>
            </a:r>
            <a:endParaRPr lang="en-US" sz="1700" dirty="0">
              <a:effectLst/>
            </a:endParaRPr>
          </a:p>
        </p:txBody>
      </p:sp>
      <p:pic>
        <p:nvPicPr>
          <p:cNvPr id="2" name="Picture 1"/>
          <p:cNvPicPr>
            <a:picLocks noChangeAspect="1"/>
          </p:cNvPicPr>
          <p:nvPr/>
        </p:nvPicPr>
        <p:blipFill>
          <a:blip r:embed="rId4"/>
          <a:stretch>
            <a:fillRect/>
          </a:stretch>
        </p:blipFill>
        <p:spPr>
          <a:xfrm>
            <a:off x="6693694" y="3753293"/>
            <a:ext cx="2369042" cy="2980016"/>
          </a:xfrm>
          <a:prstGeom prst="rect">
            <a:avLst/>
          </a:prstGeom>
        </p:spPr>
      </p:pic>
      <p:pic>
        <p:nvPicPr>
          <p:cNvPr id="8" name="Picture 2" descr="nigeria-oil-gas-networ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87457" y="3753293"/>
            <a:ext cx="2856231" cy="2980016"/>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6"/>
          <a:stretch>
            <a:fillRect/>
          </a:stretch>
        </p:blipFill>
        <p:spPr>
          <a:xfrm>
            <a:off x="93968" y="3753296"/>
            <a:ext cx="3643485" cy="2980015"/>
          </a:xfrm>
          <a:prstGeom prst="rect">
            <a:avLst/>
          </a:prstGeom>
        </p:spPr>
      </p:pic>
    </p:spTree>
    <p:extLst>
      <p:ext uri="{BB962C8B-B14F-4D97-AF65-F5344CB8AC3E}">
        <p14:creationId xmlns:p14="http://schemas.microsoft.com/office/powerpoint/2010/main" val="382287785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
            <a:ext cx="9144000" cy="1250823"/>
          </a:xfrm>
          <a:prstGeom prst="rect">
            <a:avLst/>
          </a:prstGeom>
        </p:spPr>
      </p:pic>
      <p:sp>
        <p:nvSpPr>
          <p:cNvPr id="6" name="Oval 5"/>
          <p:cNvSpPr/>
          <p:nvPr/>
        </p:nvSpPr>
        <p:spPr>
          <a:xfrm>
            <a:off x="3787456" y="117072"/>
            <a:ext cx="699086" cy="34913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a:spLocks noGrp="1"/>
          </p:cNvSpPr>
          <p:nvPr>
            <p:ph idx="1"/>
          </p:nvPr>
        </p:nvSpPr>
        <p:spPr>
          <a:xfrm>
            <a:off x="177801" y="1367895"/>
            <a:ext cx="4308742" cy="5366280"/>
          </a:xfrm>
        </p:spPr>
        <p:txBody>
          <a:bodyPr>
            <a:normAutofit fontScale="85000" lnSpcReduction="20000"/>
          </a:bodyPr>
          <a:lstStyle/>
          <a:p>
            <a:pPr marL="0" indent="0">
              <a:buNone/>
            </a:pPr>
            <a:r>
              <a:rPr lang="en-US" sz="3800" b="1" dirty="0" smtClean="0">
                <a:effectLst/>
              </a:rPr>
              <a:t>GDELT Analysis Service</a:t>
            </a:r>
          </a:p>
          <a:p>
            <a:pPr>
              <a:buFont typeface="Wingdings" panose="05000000000000000000" pitchFamily="2" charset="2"/>
              <a:buChar char="Ø"/>
            </a:pPr>
            <a:r>
              <a:rPr lang="en-US" sz="2400" dirty="0" smtClean="0">
                <a:effectLst/>
              </a:rPr>
              <a:t>EVENT </a:t>
            </a:r>
            <a:r>
              <a:rPr lang="en-US" sz="2400" dirty="0" smtClean="0"/>
              <a:t>Exporter</a:t>
            </a:r>
          </a:p>
          <a:p>
            <a:pPr>
              <a:buFont typeface="Wingdings" panose="05000000000000000000" pitchFamily="2" charset="2"/>
              <a:buChar char="Ø"/>
            </a:pPr>
            <a:r>
              <a:rPr lang="en-US" sz="2400" dirty="0" smtClean="0">
                <a:effectLst/>
              </a:rPr>
              <a:t>EVENT Geographic Network</a:t>
            </a:r>
          </a:p>
          <a:p>
            <a:pPr>
              <a:buFont typeface="Wingdings" panose="05000000000000000000" pitchFamily="2" charset="2"/>
              <a:buChar char="Ø"/>
            </a:pPr>
            <a:r>
              <a:rPr lang="en-US" sz="2400" dirty="0" smtClean="0"/>
              <a:t>EVENT </a:t>
            </a:r>
            <a:r>
              <a:rPr lang="en-US" sz="2400" dirty="0" err="1" smtClean="0"/>
              <a:t>Heatmapper</a:t>
            </a:r>
            <a:endParaRPr lang="en-US" sz="2400" dirty="0" smtClean="0"/>
          </a:p>
          <a:p>
            <a:pPr>
              <a:buFont typeface="Wingdings" panose="05000000000000000000" pitchFamily="2" charset="2"/>
              <a:buChar char="Ø"/>
            </a:pPr>
            <a:r>
              <a:rPr lang="en-US" sz="2400" dirty="0" smtClean="0">
                <a:effectLst/>
              </a:rPr>
              <a:t>EVENT Timeline</a:t>
            </a:r>
          </a:p>
          <a:p>
            <a:pPr>
              <a:buFont typeface="Wingdings" panose="05000000000000000000" pitchFamily="2" charset="2"/>
              <a:buChar char="Ø"/>
            </a:pPr>
            <a:r>
              <a:rPr lang="en-US" sz="2400" dirty="0" smtClean="0"/>
              <a:t>EVENT </a:t>
            </a:r>
            <a:r>
              <a:rPr lang="en-US" sz="2400" dirty="0" err="1" smtClean="0"/>
              <a:t>TimeMapper</a:t>
            </a:r>
            <a:endParaRPr lang="en-US" sz="2400" dirty="0" smtClean="0"/>
          </a:p>
          <a:p>
            <a:pPr>
              <a:buFont typeface="Wingdings" panose="05000000000000000000" pitchFamily="2" charset="2"/>
              <a:buChar char="Ø"/>
            </a:pPr>
            <a:r>
              <a:rPr lang="en-US" sz="2400" dirty="0" smtClean="0">
                <a:effectLst/>
              </a:rPr>
              <a:t>GKG Network</a:t>
            </a:r>
          </a:p>
          <a:p>
            <a:pPr>
              <a:buFont typeface="Wingdings" panose="05000000000000000000" pitchFamily="2" charset="2"/>
              <a:buChar char="Ø"/>
            </a:pPr>
            <a:r>
              <a:rPr lang="en-US" sz="2400" dirty="0" smtClean="0"/>
              <a:t>GKG </a:t>
            </a:r>
            <a:r>
              <a:rPr lang="en-US" sz="2400" dirty="0" err="1" smtClean="0"/>
              <a:t>Heatmap</a:t>
            </a:r>
            <a:endParaRPr lang="en-US" sz="2400" dirty="0" smtClean="0"/>
          </a:p>
          <a:p>
            <a:pPr>
              <a:buFont typeface="Wingdings" panose="05000000000000000000" pitchFamily="2" charset="2"/>
              <a:buChar char="Ø"/>
            </a:pPr>
            <a:r>
              <a:rPr lang="en-US" sz="2400" dirty="0" smtClean="0">
                <a:effectLst/>
              </a:rPr>
              <a:t>GKG Country Timeline</a:t>
            </a:r>
          </a:p>
          <a:p>
            <a:pPr>
              <a:buFont typeface="Wingdings" panose="05000000000000000000" pitchFamily="2" charset="2"/>
              <a:buChar char="Ø"/>
            </a:pPr>
            <a:r>
              <a:rPr lang="en-US" sz="2400" dirty="0" smtClean="0"/>
              <a:t>GKG Exporter</a:t>
            </a:r>
          </a:p>
          <a:p>
            <a:pPr>
              <a:buFont typeface="Wingdings" panose="05000000000000000000" pitchFamily="2" charset="2"/>
              <a:buChar char="Ø"/>
            </a:pPr>
            <a:r>
              <a:rPr lang="en-US" sz="2400" dirty="0" smtClean="0"/>
              <a:t>GKG Geographic Network</a:t>
            </a:r>
          </a:p>
          <a:p>
            <a:pPr>
              <a:buFont typeface="Wingdings" panose="05000000000000000000" pitchFamily="2" charset="2"/>
              <a:buChar char="Ø"/>
            </a:pPr>
            <a:r>
              <a:rPr lang="en-US" sz="2400" dirty="0" smtClean="0"/>
              <a:t>GKG Word Cloud</a:t>
            </a:r>
          </a:p>
          <a:p>
            <a:pPr>
              <a:buFont typeface="Wingdings" panose="05000000000000000000" pitchFamily="2" charset="2"/>
              <a:buChar char="Ø"/>
            </a:pPr>
            <a:r>
              <a:rPr lang="en-US" sz="2400" dirty="0" smtClean="0"/>
              <a:t>GKG Tone Timeline</a:t>
            </a:r>
          </a:p>
          <a:p>
            <a:pPr>
              <a:buFont typeface="Wingdings" panose="05000000000000000000" pitchFamily="2" charset="2"/>
              <a:buChar char="Ø"/>
            </a:pPr>
            <a:r>
              <a:rPr lang="en-US" sz="2400" dirty="0" smtClean="0"/>
              <a:t>GKG Timeline</a:t>
            </a:r>
          </a:p>
          <a:p>
            <a:pPr>
              <a:buFont typeface="Wingdings" panose="05000000000000000000" pitchFamily="2" charset="2"/>
              <a:buChar char="Ø"/>
            </a:pPr>
            <a:r>
              <a:rPr lang="en-US" sz="2400" dirty="0" smtClean="0"/>
              <a:t>GKG Thematic Timeline</a:t>
            </a:r>
          </a:p>
        </p:txBody>
      </p:sp>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99066" y="5271707"/>
            <a:ext cx="2945868" cy="1515428"/>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3982" y="5263521"/>
            <a:ext cx="2933581" cy="1523619"/>
          </a:xfrm>
          <a:prstGeom prst="rect">
            <a:avLst/>
          </a:prstGeom>
        </p:spPr>
      </p:pic>
      <p:pic>
        <p:nvPicPr>
          <p:cNvPr id="15" name="Picture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04766" y="2023452"/>
            <a:ext cx="2942797" cy="1511332"/>
          </a:xfrm>
          <a:prstGeom prst="rect">
            <a:avLst/>
          </a:prstGeom>
        </p:spPr>
      </p:pic>
      <p:pic>
        <p:nvPicPr>
          <p:cNvPr id="23" name="Picture 2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07838" y="3643484"/>
            <a:ext cx="2939725" cy="1511332"/>
          </a:xfrm>
          <a:prstGeom prst="rect">
            <a:avLst/>
          </a:prstGeom>
        </p:spPr>
      </p:pic>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99068" y="3642084"/>
            <a:ext cx="2933581" cy="1507236"/>
          </a:xfrm>
          <a:prstGeom prst="rect">
            <a:avLst/>
          </a:prstGeom>
        </p:spPr>
      </p:pic>
      <p:pic>
        <p:nvPicPr>
          <p:cNvPr id="25" name="Picture 2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99068" y="2035744"/>
            <a:ext cx="2896719" cy="1499045"/>
          </a:xfrm>
          <a:prstGeom prst="rect">
            <a:avLst/>
          </a:prstGeom>
        </p:spPr>
      </p:pic>
    </p:spTree>
    <p:extLst>
      <p:ext uri="{BB962C8B-B14F-4D97-AF65-F5344CB8AC3E}">
        <p14:creationId xmlns:p14="http://schemas.microsoft.com/office/powerpoint/2010/main" val="197980322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
            <a:ext cx="9144000" cy="1250823"/>
          </a:xfrm>
          <a:prstGeom prst="rect">
            <a:avLst/>
          </a:prstGeom>
        </p:spPr>
      </p:pic>
      <p:sp>
        <p:nvSpPr>
          <p:cNvPr id="6" name="Oval 5"/>
          <p:cNvSpPr/>
          <p:nvPr/>
        </p:nvSpPr>
        <p:spPr>
          <a:xfrm>
            <a:off x="4550175" y="117072"/>
            <a:ext cx="500392" cy="34913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p:cNvSpPr>
            <a:spLocks noGrp="1"/>
          </p:cNvSpPr>
          <p:nvPr>
            <p:ph idx="1"/>
          </p:nvPr>
        </p:nvSpPr>
        <p:spPr>
          <a:xfrm>
            <a:off x="184150" y="1367895"/>
            <a:ext cx="8782050" cy="5365414"/>
          </a:xfrm>
        </p:spPr>
        <p:txBody>
          <a:bodyPr>
            <a:normAutofit fontScale="92500" lnSpcReduction="10000"/>
          </a:bodyPr>
          <a:lstStyle/>
          <a:p>
            <a:pPr marL="0" indent="0">
              <a:buNone/>
            </a:pPr>
            <a:r>
              <a:rPr lang="en-US" sz="3200" b="1" dirty="0"/>
              <a:t>Downloading GDELT</a:t>
            </a:r>
          </a:p>
          <a:p>
            <a:pPr marL="0" indent="0">
              <a:buNone/>
            </a:pPr>
            <a:r>
              <a:rPr lang="en-US" sz="2400" dirty="0" smtClean="0">
                <a:effectLst/>
              </a:rPr>
              <a:t>You can use the GDELT Analysis Service or download the entire quarter-billion-record dataset and graph for large-scale analyses.</a:t>
            </a:r>
          </a:p>
          <a:p>
            <a:pPr marL="0" indent="0">
              <a:buNone/>
            </a:pPr>
            <a:r>
              <a:rPr lang="en-US" sz="2400" dirty="0" smtClean="0">
                <a:effectLst/>
              </a:rPr>
              <a:t>There are three versions of the GDELT event data available for download. </a:t>
            </a:r>
          </a:p>
          <a:p>
            <a:pPr lvl="1">
              <a:buFont typeface="Wingdings" panose="05000000000000000000" pitchFamily="2" charset="2"/>
              <a:buChar char="Ø"/>
            </a:pPr>
            <a:r>
              <a:rPr lang="en-US" sz="2000" dirty="0" smtClean="0">
                <a:effectLst/>
                <a:hlinkClick r:id="rId3"/>
              </a:rPr>
              <a:t>"Reduced" 1979-2014 Dataset 2.0</a:t>
            </a:r>
            <a:r>
              <a:rPr lang="en-US" sz="2000" dirty="0" smtClean="0">
                <a:effectLst/>
              </a:rPr>
              <a:t> </a:t>
            </a:r>
          </a:p>
          <a:p>
            <a:pPr lvl="1">
              <a:buFont typeface="Wingdings" panose="05000000000000000000" pitchFamily="2" charset="2"/>
              <a:buChar char="Ø"/>
            </a:pPr>
            <a:r>
              <a:rPr lang="en-US" sz="2000" dirty="0" smtClean="0">
                <a:effectLst/>
                <a:hlinkClick r:id="rId4"/>
              </a:rPr>
              <a:t>Historical 1979 - March 2013 </a:t>
            </a:r>
            <a:r>
              <a:rPr lang="en-US" sz="2000" dirty="0" err="1" smtClean="0">
                <a:effectLst/>
                <a:hlinkClick r:id="rId4"/>
              </a:rPr>
              <a:t>Backfile</a:t>
            </a:r>
            <a:r>
              <a:rPr lang="en-US" sz="2000" dirty="0" smtClean="0">
                <a:effectLst/>
              </a:rPr>
              <a:t> </a:t>
            </a:r>
          </a:p>
          <a:p>
            <a:pPr lvl="1">
              <a:buFont typeface="Wingdings" panose="05000000000000000000" pitchFamily="2" charset="2"/>
              <a:buChar char="Ø"/>
            </a:pPr>
            <a:r>
              <a:rPr lang="en-US" sz="2000" dirty="0" smtClean="0">
                <a:effectLst/>
                <a:hlinkClick r:id="rId5"/>
              </a:rPr>
              <a:t>Daily Updates April 1, 2013 to Present</a:t>
            </a:r>
            <a:r>
              <a:rPr lang="en-US" sz="2000" dirty="0" smtClean="0">
                <a:effectLst/>
              </a:rPr>
              <a:t> </a:t>
            </a:r>
          </a:p>
          <a:p>
            <a:pPr marL="0" indent="0">
              <a:buNone/>
            </a:pPr>
            <a:endParaRPr lang="en-US" dirty="0" smtClean="0">
              <a:effectLst/>
            </a:endParaRPr>
          </a:p>
          <a:p>
            <a:pPr marL="0" indent="0">
              <a:buNone/>
            </a:pPr>
            <a:r>
              <a:rPr lang="en-US" sz="2400" dirty="0" smtClean="0">
                <a:effectLst/>
              </a:rPr>
              <a:t>There are also a number of helper files to make it easier to work with the data. </a:t>
            </a:r>
          </a:p>
          <a:p>
            <a:pPr lvl="1">
              <a:buFont typeface="Wingdings" panose="05000000000000000000" pitchFamily="2" charset="2"/>
              <a:buChar char="Ø"/>
            </a:pPr>
            <a:r>
              <a:rPr lang="en-US" sz="2000" dirty="0" smtClean="0">
                <a:effectLst/>
                <a:hlinkClick r:id="rId6"/>
              </a:rPr>
              <a:t>CAMEO Lookups and SQL Code for Historical and Daily Updates</a:t>
            </a:r>
            <a:r>
              <a:rPr lang="en-US" sz="2000" dirty="0" smtClean="0">
                <a:effectLst/>
              </a:rPr>
              <a:t> </a:t>
            </a:r>
          </a:p>
          <a:p>
            <a:pPr marL="0" indent="0">
              <a:buNone/>
            </a:pPr>
            <a:endParaRPr lang="en-US" dirty="0" smtClean="0">
              <a:effectLst/>
            </a:endParaRPr>
          </a:p>
          <a:p>
            <a:pPr marL="0" indent="0">
              <a:buNone/>
            </a:pPr>
            <a:r>
              <a:rPr lang="en-US" sz="2400" dirty="0" smtClean="0">
                <a:effectLst/>
              </a:rPr>
              <a:t>In addition to the GDELT event database, the new GDELT Global Knowledge Graph (GKG) is now also available for download. </a:t>
            </a:r>
          </a:p>
          <a:p>
            <a:pPr lvl="1">
              <a:buFont typeface="Wingdings" panose="05000000000000000000" pitchFamily="2" charset="2"/>
              <a:buChar char="Ø"/>
            </a:pPr>
            <a:r>
              <a:rPr lang="en-US" sz="2000" dirty="0" smtClean="0">
                <a:effectLst/>
                <a:hlinkClick r:id="rId7"/>
              </a:rPr>
              <a:t>GDELT Global Knowledge Graph (GKG)</a:t>
            </a:r>
            <a:endParaRPr lang="en-US" sz="2000" dirty="0" smtClean="0">
              <a:effectLst/>
            </a:endParaRPr>
          </a:p>
        </p:txBody>
      </p:sp>
    </p:spTree>
    <p:extLst>
      <p:ext uri="{BB962C8B-B14F-4D97-AF65-F5344CB8AC3E}">
        <p14:creationId xmlns:p14="http://schemas.microsoft.com/office/powerpoint/2010/main" val="275986863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nigeria-oil-gas-networ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5263" y="1342440"/>
            <a:ext cx="4966920" cy="5435859"/>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9"/>
          <p:cNvSpPr/>
          <p:nvPr/>
        </p:nvSpPr>
        <p:spPr>
          <a:xfrm>
            <a:off x="1959934" y="6324991"/>
            <a:ext cx="6530423" cy="36933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chemeClr val="bg1"/>
                </a:solidFill>
              </a:rPr>
              <a:t>Nigerian Oil and Gas Industry</a:t>
            </a:r>
            <a:endParaRPr lang="en-US" dirty="0">
              <a:solidFill>
                <a:schemeClr val="bg1"/>
              </a:solidFill>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
            <a:ext cx="9144000" cy="1250823"/>
          </a:xfrm>
          <a:prstGeom prst="rect">
            <a:avLst/>
          </a:prstGeom>
        </p:spPr>
      </p:pic>
    </p:spTree>
    <p:extLst>
      <p:ext uri="{BB962C8B-B14F-4D97-AF65-F5344CB8AC3E}">
        <p14:creationId xmlns:p14="http://schemas.microsoft.com/office/powerpoint/2010/main" val="102124862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959934" y="6324991"/>
            <a:ext cx="6530423" cy="36933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chemeClr val="bg1"/>
                </a:solidFill>
              </a:rPr>
              <a:t>Nigerian Oil and Gas Industry</a:t>
            </a:r>
            <a:endParaRPr lang="en-US" dirty="0">
              <a:solidFill>
                <a:schemeClr val="bg1"/>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
            <a:ext cx="9144000" cy="1250823"/>
          </a:xfrm>
          <a:prstGeom prst="rect">
            <a:avLst/>
          </a:prstGeom>
        </p:spPr>
      </p:pic>
      <p:pic>
        <p:nvPicPr>
          <p:cNvPr id="9" name="Picture 8" descr="http://www.foreignpolicy.com/files/fp_uploaded_images/131114_obamacare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250822"/>
            <a:ext cx="2827545" cy="20119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http://www.foreignpolicy.com/files/fp_uploaded_images/131114_obamacare6.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27546" y="1250818"/>
            <a:ext cx="3141150" cy="20119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descr="http://www.foreignpolicy.com/files/fp_uploaded_images/131114_obamacare7.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 y="3262773"/>
            <a:ext cx="2827545" cy="19273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http://www.foreignpolicy.com/files/fp_uploaded_images/131114_obamacare8.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33345" y="1250821"/>
            <a:ext cx="3210657" cy="2011951"/>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http://www.foreignpolicy.com/files/fp_uploaded_images/131114_obamacare9.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27546" y="3262773"/>
            <a:ext cx="3141150" cy="1927339"/>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a:off x="65316" y="5326122"/>
            <a:ext cx="6305392" cy="646331"/>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Mapping US news media tone towards Obamacare by month June 2013 to October 2013</a:t>
            </a:r>
            <a:endParaRPr lang="en-US" dirty="0"/>
          </a:p>
        </p:txBody>
      </p:sp>
    </p:spTree>
    <p:extLst>
      <p:ext uri="{BB962C8B-B14F-4D97-AF65-F5344CB8AC3E}">
        <p14:creationId xmlns:p14="http://schemas.microsoft.com/office/powerpoint/2010/main" val="279156600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1959934" y="6324991"/>
            <a:ext cx="6530423" cy="36933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chemeClr val="bg1"/>
                </a:solidFill>
              </a:rPr>
              <a:t>Nigerian Oil and Gas Industry</a:t>
            </a:r>
            <a:endParaRPr lang="en-US" dirty="0">
              <a:solidFill>
                <a:schemeClr val="bg1"/>
              </a:solidFill>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
            <a:ext cx="9144000" cy="1250823"/>
          </a:xfrm>
          <a:prstGeom prst="rect">
            <a:avLst/>
          </a:prstGeom>
        </p:spPr>
      </p:pic>
      <p:pic>
        <p:nvPicPr>
          <p:cNvPr id="16" name="Picture 1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50819"/>
            <a:ext cx="4784272" cy="2851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1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92337" y="3967843"/>
            <a:ext cx="5151665" cy="288471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descr="http://blog.gdeltproject.org/wp-content/uploads/2014/03/putin-tone-timelin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4361" y="4953005"/>
            <a:ext cx="3689377" cy="1741323"/>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p:cNvSpPr/>
          <p:nvPr/>
        </p:nvSpPr>
        <p:spPr>
          <a:xfrm>
            <a:off x="74361" y="4583669"/>
            <a:ext cx="2817697" cy="369332"/>
          </a:xfrm>
          <a:prstGeom prst="rect">
            <a:avLst/>
          </a:prstGeom>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t>Vladimir Putin</a:t>
            </a:r>
            <a:endParaRPr lang="en-US" dirty="0"/>
          </a:p>
        </p:txBody>
      </p:sp>
    </p:spTree>
    <p:extLst>
      <p:ext uri="{BB962C8B-B14F-4D97-AF65-F5344CB8AC3E}">
        <p14:creationId xmlns:p14="http://schemas.microsoft.com/office/powerpoint/2010/main" val="476934922"/>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
            <a:ext cx="9144000" cy="1250823"/>
          </a:xfrm>
          <a:prstGeom prst="rect">
            <a:avLst/>
          </a:prstGeom>
        </p:spPr>
      </p:pic>
      <p:sp>
        <p:nvSpPr>
          <p:cNvPr id="7" name="Content Placeholder 2"/>
          <p:cNvSpPr>
            <a:spLocks noGrp="1"/>
          </p:cNvSpPr>
          <p:nvPr>
            <p:ph idx="1"/>
          </p:nvPr>
        </p:nvSpPr>
        <p:spPr>
          <a:xfrm>
            <a:off x="184150" y="1367895"/>
            <a:ext cx="8782050" cy="5365414"/>
          </a:xfrm>
        </p:spPr>
        <p:txBody>
          <a:bodyPr>
            <a:normAutofit/>
          </a:bodyPr>
          <a:lstStyle/>
          <a:p>
            <a:pPr marL="0" indent="0">
              <a:buNone/>
            </a:pPr>
            <a:r>
              <a:rPr lang="en-US" sz="3200" b="1" dirty="0" smtClean="0"/>
              <a:t>Architecture</a:t>
            </a:r>
            <a:endParaRPr lang="en-US" sz="3200" b="1" dirty="0"/>
          </a:p>
          <a:p>
            <a:r>
              <a:rPr lang="en-US" sz="2400" dirty="0" smtClean="0">
                <a:effectLst/>
              </a:rPr>
              <a:t>Housed in Google Cloud.</a:t>
            </a:r>
          </a:p>
          <a:p>
            <a:r>
              <a:rPr lang="en-US" sz="2000" dirty="0" smtClean="0">
                <a:effectLst/>
              </a:rPr>
              <a:t>Ingest and compute </a:t>
            </a:r>
            <a:r>
              <a:rPr lang="en-US" sz="2000" dirty="0" err="1" smtClean="0">
                <a:effectLst/>
              </a:rPr>
              <a:t>colocated</a:t>
            </a:r>
            <a:r>
              <a:rPr lang="en-US" sz="2000" dirty="0" smtClean="0">
                <a:effectLst/>
              </a:rPr>
              <a:t> on VM’s to enable 15 minute updates – compute as data arrives via deep pipelining.</a:t>
            </a:r>
          </a:p>
          <a:p>
            <a:r>
              <a:rPr lang="en-US" sz="2000" dirty="0" smtClean="0"/>
              <a:t>GDELT Analysis Service – 8 core / 64GB RAM VM.</a:t>
            </a:r>
          </a:p>
          <a:p>
            <a:pPr lvl="1"/>
            <a:r>
              <a:rPr lang="en-US" sz="1600" dirty="0" smtClean="0">
                <a:effectLst/>
              </a:rPr>
              <a:t>GKG analyses are brute-forced, kernel buffer cache ensure memory-speed access</a:t>
            </a:r>
          </a:p>
          <a:p>
            <a:pPr lvl="1"/>
            <a:r>
              <a:rPr lang="en-US" sz="1600" dirty="0" smtClean="0"/>
              <a:t>Event analyses via Google </a:t>
            </a:r>
            <a:r>
              <a:rPr lang="en-US" sz="1600" dirty="0" err="1" smtClean="0"/>
              <a:t>BigQuery</a:t>
            </a:r>
            <a:r>
              <a:rPr lang="en-US" sz="1600" dirty="0" smtClean="0"/>
              <a:t> – </a:t>
            </a:r>
            <a:r>
              <a:rPr lang="en-US" sz="1600" dirty="0" err="1" smtClean="0"/>
              <a:t>adhoc</a:t>
            </a:r>
            <a:r>
              <a:rPr lang="en-US" sz="1600" dirty="0" smtClean="0"/>
              <a:t> querying, complex joins, even regular expressions</a:t>
            </a:r>
          </a:p>
          <a:p>
            <a:pPr lvl="1"/>
            <a:r>
              <a:rPr lang="en-US" sz="1600" dirty="0" smtClean="0"/>
              <a:t>Results delivered via Google Cloud Storage</a:t>
            </a:r>
          </a:p>
          <a:p>
            <a:r>
              <a:rPr lang="en-US" sz="2000" dirty="0" err="1" smtClean="0">
                <a:effectLst/>
              </a:rPr>
              <a:t>BigQuery</a:t>
            </a:r>
            <a:r>
              <a:rPr lang="en-US" sz="2000" dirty="0" smtClean="0">
                <a:effectLst/>
              </a:rPr>
              <a:t> – breathtakingly powerful – nearly limitless query complexity still returns in a few seconds over quarter-billion-records and 58 fields</a:t>
            </a:r>
          </a:p>
          <a:p>
            <a:pPr lvl="1"/>
            <a:r>
              <a:rPr lang="en-US" sz="1600" dirty="0" smtClean="0"/>
              <a:t>Previously, run your own database on VM’s - lots of tools like Parquet, Hadoop, </a:t>
            </a:r>
            <a:r>
              <a:rPr lang="en-US" sz="1600" dirty="0" err="1" smtClean="0"/>
              <a:t>etc</a:t>
            </a:r>
            <a:r>
              <a:rPr lang="en-US" sz="1600" dirty="0"/>
              <a:t> </a:t>
            </a:r>
            <a:r>
              <a:rPr lang="en-US" sz="1600" dirty="0" smtClean="0"/>
              <a:t>– but huge learning curve and administrative investment to deploy a large instance and manage and admin it over time</a:t>
            </a:r>
          </a:p>
          <a:p>
            <a:pPr lvl="1"/>
            <a:r>
              <a:rPr lang="en-US" sz="1600" dirty="0" smtClean="0">
                <a:effectLst/>
              </a:rPr>
              <a:t>Instead, managed service, just plow your data in and it’s a magic black </a:t>
            </a:r>
            <a:r>
              <a:rPr lang="en-US" sz="1600" dirty="0" smtClean="0">
                <a:effectLst/>
              </a:rPr>
              <a:t>box – fast magic</a:t>
            </a:r>
            <a:endParaRPr lang="en-US" sz="1600" dirty="0" smtClean="0">
              <a:effectLst/>
            </a:endParaRPr>
          </a:p>
          <a:p>
            <a:pPr lvl="1"/>
            <a:r>
              <a:rPr lang="en-US" sz="1600" dirty="0" smtClean="0"/>
              <a:t>100,000 inserts per second with realtime availability to queries – stream querying</a:t>
            </a:r>
            <a:endParaRPr lang="en-US" sz="1600" dirty="0" smtClean="0">
              <a:effectLst/>
            </a:endParaRPr>
          </a:p>
        </p:txBody>
      </p:sp>
    </p:spTree>
    <p:extLst>
      <p:ext uri="{BB962C8B-B14F-4D97-AF65-F5344CB8AC3E}">
        <p14:creationId xmlns:p14="http://schemas.microsoft.com/office/powerpoint/2010/main" val="152312794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
            <a:ext cx="9144000" cy="1250823"/>
          </a:xfrm>
          <a:prstGeom prst="rect">
            <a:avLst/>
          </a:prstGeom>
        </p:spPr>
      </p:pic>
      <p:sp>
        <p:nvSpPr>
          <p:cNvPr id="7" name="Content Placeholder 2"/>
          <p:cNvSpPr>
            <a:spLocks noGrp="1"/>
          </p:cNvSpPr>
          <p:nvPr>
            <p:ph idx="1"/>
          </p:nvPr>
        </p:nvSpPr>
        <p:spPr>
          <a:xfrm>
            <a:off x="184150" y="1367895"/>
            <a:ext cx="8782050" cy="5365414"/>
          </a:xfrm>
        </p:spPr>
        <p:txBody>
          <a:bodyPr>
            <a:normAutofit/>
          </a:bodyPr>
          <a:lstStyle/>
          <a:p>
            <a:pPr marL="0" indent="0">
              <a:buNone/>
            </a:pPr>
            <a:r>
              <a:rPr lang="en-US" sz="3200" b="1" dirty="0" smtClean="0"/>
              <a:t>Toolkit</a:t>
            </a:r>
            <a:endParaRPr lang="en-US" sz="3200" b="1" dirty="0"/>
          </a:p>
          <a:p>
            <a:r>
              <a:rPr lang="en-US" sz="2400" dirty="0" smtClean="0">
                <a:effectLst/>
              </a:rPr>
              <a:t>PERL – core modules are in PERL - string manipulation, pattern matching, regex extraction, </a:t>
            </a:r>
            <a:r>
              <a:rPr lang="en-US" sz="2400" dirty="0" err="1" smtClean="0">
                <a:effectLst/>
              </a:rPr>
              <a:t>etc</a:t>
            </a:r>
            <a:r>
              <a:rPr lang="en-US" sz="2400" dirty="0" smtClean="0">
                <a:effectLst/>
              </a:rPr>
              <a:t> – fastest language for this</a:t>
            </a:r>
          </a:p>
          <a:p>
            <a:r>
              <a:rPr lang="en-US" sz="2400" dirty="0" smtClean="0"/>
              <a:t>Blend languages across end-to-end pipeline.  PERL for text processing, C for numeric (</a:t>
            </a:r>
            <a:r>
              <a:rPr lang="en-US" sz="2400" dirty="0" err="1" smtClean="0"/>
              <a:t>heatmaps</a:t>
            </a:r>
            <a:r>
              <a:rPr lang="en-US" sz="2400" dirty="0" smtClean="0"/>
              <a:t>), assembler and GPU languages for absolute performance (experimental modeling), Java/JavaScript/AJAX for UI (Analysis Service), R for high-end statistical analysis.  Use each language for its strengths.</a:t>
            </a:r>
          </a:p>
          <a:p>
            <a:r>
              <a:rPr lang="en-US" sz="2400" dirty="0" smtClean="0"/>
              <a:t>GDELT: PERL, C, JavaScript, R, </a:t>
            </a:r>
            <a:r>
              <a:rPr lang="en-US" sz="2400" dirty="0" err="1" smtClean="0"/>
              <a:t>Gephi</a:t>
            </a:r>
            <a:r>
              <a:rPr lang="en-US" sz="2400" dirty="0" smtClean="0"/>
              <a:t>, </a:t>
            </a:r>
            <a:r>
              <a:rPr lang="en-US" sz="2400" dirty="0" err="1" smtClean="0"/>
              <a:t>BigQuery</a:t>
            </a:r>
            <a:r>
              <a:rPr lang="en-US" sz="2400" dirty="0" smtClean="0"/>
              <a:t>, plus TONS of tools and libraries</a:t>
            </a:r>
          </a:p>
          <a:p>
            <a:r>
              <a:rPr lang="en-US" sz="2400" dirty="0" smtClean="0"/>
              <a:t>Cloud VM’s GREAT for these ecosystems – often end up with two tools that have total conflicts across their libraries and were hardcoded to require certain library paths – just spin up two VMs and solve the issue</a:t>
            </a:r>
          </a:p>
          <a:p>
            <a:endParaRPr lang="en-US" sz="2400" dirty="0" smtClean="0">
              <a:effectLst/>
            </a:endParaRPr>
          </a:p>
        </p:txBody>
      </p:sp>
    </p:spTree>
    <p:extLst>
      <p:ext uri="{BB962C8B-B14F-4D97-AF65-F5344CB8AC3E}">
        <p14:creationId xmlns:p14="http://schemas.microsoft.com/office/powerpoint/2010/main" val="11181421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0887" y="0"/>
            <a:ext cx="9144000" cy="5562600"/>
          </a:xfrm>
          <a:prstGeom prst="rect">
            <a:avLst/>
          </a:prstGeom>
        </p:spPr>
      </p:pic>
      <p:pic>
        <p:nvPicPr>
          <p:cNvPr id="3" name="Picture 2"/>
          <p:cNvPicPr>
            <a:picLocks noChangeAspect="1"/>
          </p:cNvPicPr>
          <p:nvPr/>
        </p:nvPicPr>
        <p:blipFill>
          <a:blip r:embed="rId4"/>
          <a:stretch>
            <a:fillRect/>
          </a:stretch>
        </p:blipFill>
        <p:spPr>
          <a:xfrm>
            <a:off x="3429002" y="4400550"/>
            <a:ext cx="5704113" cy="2438048"/>
          </a:xfrm>
          <a:prstGeom prst="rect">
            <a:avLst/>
          </a:prstGeom>
        </p:spPr>
      </p:pic>
    </p:spTree>
    <p:extLst>
      <p:ext uri="{BB962C8B-B14F-4D97-AF65-F5344CB8AC3E}">
        <p14:creationId xmlns:p14="http://schemas.microsoft.com/office/powerpoint/2010/main" val="330229246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
            <a:ext cx="9144000" cy="1250823"/>
          </a:xfrm>
          <a:prstGeom prst="rect">
            <a:avLst/>
          </a:prstGeom>
        </p:spPr>
      </p:pic>
      <p:sp>
        <p:nvSpPr>
          <p:cNvPr id="7" name="Content Placeholder 2"/>
          <p:cNvSpPr>
            <a:spLocks noGrp="1"/>
          </p:cNvSpPr>
          <p:nvPr>
            <p:ph idx="1"/>
          </p:nvPr>
        </p:nvSpPr>
        <p:spPr>
          <a:xfrm>
            <a:off x="184150" y="1367895"/>
            <a:ext cx="8782050" cy="5365414"/>
          </a:xfrm>
        </p:spPr>
        <p:txBody>
          <a:bodyPr>
            <a:normAutofit/>
          </a:bodyPr>
          <a:lstStyle/>
          <a:p>
            <a:pPr marL="0" indent="0">
              <a:buNone/>
            </a:pPr>
            <a:r>
              <a:rPr lang="en-US" sz="3200" b="1" dirty="0" smtClean="0"/>
              <a:t>Its Not All English</a:t>
            </a:r>
            <a:endParaRPr lang="en-US" sz="3200" b="1" dirty="0"/>
          </a:p>
          <a:p>
            <a:r>
              <a:rPr lang="en-US" sz="2400" dirty="0" smtClean="0">
                <a:effectLst/>
              </a:rPr>
              <a:t>Always remember that most of the world isn’t English</a:t>
            </a:r>
          </a:p>
          <a:p>
            <a:r>
              <a:rPr lang="en-US" sz="2400" dirty="0" smtClean="0"/>
              <a:t>A LOT of tools don’t like Unicode or other non-ASCII data</a:t>
            </a:r>
          </a:p>
          <a:p>
            <a:r>
              <a:rPr lang="en-US" sz="2400" dirty="0" smtClean="0">
                <a:effectLst/>
              </a:rPr>
              <a:t>Often core libraries support Unicode, but hidden third-party translation layers do not – keep an eye on the end-to-end ecosystem of your stack</a:t>
            </a:r>
          </a:p>
        </p:txBody>
      </p:sp>
    </p:spTree>
    <p:extLst>
      <p:ext uri="{BB962C8B-B14F-4D97-AF65-F5344CB8AC3E}">
        <p14:creationId xmlns:p14="http://schemas.microsoft.com/office/powerpoint/2010/main" val="3738565747"/>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
            <a:ext cx="9144000" cy="1250823"/>
          </a:xfrm>
          <a:prstGeom prst="rect">
            <a:avLst/>
          </a:prstGeom>
        </p:spPr>
      </p:pic>
      <p:sp>
        <p:nvSpPr>
          <p:cNvPr id="7" name="Content Placeholder 2"/>
          <p:cNvSpPr>
            <a:spLocks noGrp="1"/>
          </p:cNvSpPr>
          <p:nvPr>
            <p:ph idx="1"/>
          </p:nvPr>
        </p:nvSpPr>
        <p:spPr>
          <a:xfrm>
            <a:off x="184150" y="1367895"/>
            <a:ext cx="8782050" cy="5365414"/>
          </a:xfrm>
        </p:spPr>
        <p:txBody>
          <a:bodyPr>
            <a:normAutofit fontScale="92500" lnSpcReduction="20000"/>
          </a:bodyPr>
          <a:lstStyle/>
          <a:p>
            <a:pPr marL="0" indent="0">
              <a:buNone/>
            </a:pPr>
            <a:r>
              <a:rPr lang="en-US" sz="3200" b="1" dirty="0" smtClean="0"/>
              <a:t>Data Formats</a:t>
            </a:r>
            <a:endParaRPr lang="en-US" sz="3200" b="1" dirty="0"/>
          </a:p>
          <a:p>
            <a:r>
              <a:rPr lang="en-US" sz="2400" dirty="0" smtClean="0">
                <a:effectLst/>
              </a:rPr>
              <a:t>Internally store in whatever format is easiest to maintain and offers fastest performance – in a real pipeline you have to translate to so many file formats its best to keep in a solid intermediate</a:t>
            </a:r>
          </a:p>
          <a:p>
            <a:r>
              <a:rPr lang="en-US" sz="2400" dirty="0"/>
              <a:t>Modular is powerful, but be mindful of </a:t>
            </a:r>
            <a:r>
              <a:rPr lang="en-US" sz="2400" dirty="0" smtClean="0"/>
              <a:t>performance.  In enterprise apps, modular has particular utility, in big data exploration, performance dominates</a:t>
            </a:r>
            <a:endParaRPr lang="en-US" sz="2400" dirty="0"/>
          </a:p>
          <a:p>
            <a:r>
              <a:rPr lang="en-US" sz="2400" dirty="0" smtClean="0"/>
              <a:t>XML is nice, but for massively nested datasets bogs down performance to untenable levels – use for interchange, not internal storage – once saw a web services pipeline of 30 modules all speaking XML to each other – went from 0.00000000001 seconds per process cycle to 1.6 seconds per process cycle</a:t>
            </a:r>
          </a:p>
          <a:p>
            <a:r>
              <a:rPr lang="en-US" sz="2400" dirty="0" smtClean="0"/>
              <a:t>Sometimes have to translate direct between formats – hooking modular is elegant, but try machine translation of English-Russian-Spanish-French-Chinese-Arabic-English – its not pretty</a:t>
            </a:r>
          </a:p>
          <a:p>
            <a:r>
              <a:rPr lang="en-US" sz="2400" dirty="0" smtClean="0"/>
              <a:t>Make use of shell tools like “parallel” and “cut” and others to do rapid transparent transformation in parallel</a:t>
            </a:r>
          </a:p>
        </p:txBody>
      </p:sp>
    </p:spTree>
    <p:extLst>
      <p:ext uri="{BB962C8B-B14F-4D97-AF65-F5344CB8AC3E}">
        <p14:creationId xmlns:p14="http://schemas.microsoft.com/office/powerpoint/2010/main" val="149415283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
            <a:ext cx="9144000" cy="1250823"/>
          </a:xfrm>
          <a:prstGeom prst="rect">
            <a:avLst/>
          </a:prstGeom>
        </p:spPr>
      </p:pic>
      <p:sp>
        <p:nvSpPr>
          <p:cNvPr id="7" name="Content Placeholder 2"/>
          <p:cNvSpPr>
            <a:spLocks noGrp="1"/>
          </p:cNvSpPr>
          <p:nvPr>
            <p:ph idx="1"/>
          </p:nvPr>
        </p:nvSpPr>
        <p:spPr>
          <a:xfrm>
            <a:off x="184150" y="1367895"/>
            <a:ext cx="8782050" cy="5365414"/>
          </a:xfrm>
        </p:spPr>
        <p:txBody>
          <a:bodyPr>
            <a:normAutofit/>
          </a:bodyPr>
          <a:lstStyle/>
          <a:p>
            <a:pPr marL="0" indent="0">
              <a:buNone/>
            </a:pPr>
            <a:r>
              <a:rPr lang="en-US" sz="3200" b="1" dirty="0" smtClean="0"/>
              <a:t>Bandwidth: Crawling the Web</a:t>
            </a:r>
          </a:p>
          <a:p>
            <a:r>
              <a:rPr lang="en-US" sz="2400" dirty="0" smtClean="0">
                <a:effectLst/>
              </a:rPr>
              <a:t>Many of my projects involve crawling the web – bandwidth-limited</a:t>
            </a:r>
          </a:p>
          <a:p>
            <a:r>
              <a:rPr lang="en-US" sz="2400" dirty="0" smtClean="0"/>
              <a:t>In year 2000, could crawl entire open web at a university supercomputing center – universities today don’t have the bandwidth.  In 2005 one CS faculty project was shut down because it consumed the entire bandwidth of a top 10 institution to crawl just a tiny portion of the web</a:t>
            </a:r>
          </a:p>
          <a:p>
            <a:r>
              <a:rPr lang="en-US" sz="2400" dirty="0" smtClean="0"/>
              <a:t>Cloud – pricing model is unique.  FREE incoming, PAY for outgoing bandwidth.  Since bandwidth-limited, use cluster of f1-micro’s (~ penny/hour), to scan the open web, process what you need, and return only the tiny amount of matching data, etc.</a:t>
            </a:r>
          </a:p>
          <a:p>
            <a:endParaRPr lang="en-US" sz="2400" dirty="0" smtClean="0"/>
          </a:p>
          <a:p>
            <a:endParaRPr lang="en-US" sz="1600" dirty="0" smtClean="0">
              <a:effectLst/>
            </a:endParaRPr>
          </a:p>
        </p:txBody>
      </p:sp>
    </p:spTree>
    <p:extLst>
      <p:ext uri="{BB962C8B-B14F-4D97-AF65-F5344CB8AC3E}">
        <p14:creationId xmlns:p14="http://schemas.microsoft.com/office/powerpoint/2010/main" val="64956197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
            <a:ext cx="9144000" cy="1250823"/>
          </a:xfrm>
          <a:prstGeom prst="rect">
            <a:avLst/>
          </a:prstGeom>
        </p:spPr>
      </p:pic>
      <p:sp>
        <p:nvSpPr>
          <p:cNvPr id="7" name="Content Placeholder 2"/>
          <p:cNvSpPr>
            <a:spLocks noGrp="1"/>
          </p:cNvSpPr>
          <p:nvPr>
            <p:ph idx="1"/>
          </p:nvPr>
        </p:nvSpPr>
        <p:spPr>
          <a:xfrm>
            <a:off x="184150" y="1367895"/>
            <a:ext cx="8782050" cy="5365414"/>
          </a:xfrm>
        </p:spPr>
        <p:txBody>
          <a:bodyPr>
            <a:normAutofit/>
          </a:bodyPr>
          <a:lstStyle/>
          <a:p>
            <a:pPr marL="0" indent="0">
              <a:buNone/>
            </a:pPr>
            <a:r>
              <a:rPr lang="en-US" sz="3200" b="1" dirty="0" smtClean="0"/>
              <a:t>Delivering Data - GCS</a:t>
            </a:r>
            <a:endParaRPr lang="en-US" sz="3200" b="1" dirty="0"/>
          </a:p>
          <a:p>
            <a:r>
              <a:rPr lang="en-US" sz="2400" dirty="0" smtClean="0"/>
              <a:t>Raw daily updates and historical files delivered via </a:t>
            </a:r>
            <a:r>
              <a:rPr lang="en-US" sz="2400" dirty="0"/>
              <a:t>Google Cloud Storage  - essentially infinite download speed and </a:t>
            </a:r>
            <a:r>
              <a:rPr lang="en-US" sz="2400" dirty="0" smtClean="0"/>
              <a:t>parallelism – data reflection</a:t>
            </a:r>
          </a:p>
          <a:p>
            <a:r>
              <a:rPr lang="en-US" sz="2400" dirty="0" smtClean="0"/>
              <a:t>Commercial web hosts throttle bandwidth to discourage media sharing – GCS solves this</a:t>
            </a:r>
            <a:endParaRPr lang="en-US" sz="2400" dirty="0"/>
          </a:p>
          <a:p>
            <a:r>
              <a:rPr lang="en-US" sz="2400" dirty="0"/>
              <a:t>Delivering results via </a:t>
            </a:r>
            <a:r>
              <a:rPr lang="en-US" sz="2400" dirty="0" smtClean="0"/>
              <a:t>GCS instead </a:t>
            </a:r>
            <a:r>
              <a:rPr lang="en-US" sz="2400" dirty="0"/>
              <a:t>of directly from VM’s disk using web server is CRITICAL – someone shares a result file and it goes viral, generating massive load – with VM would require load balancing, with GCS, its “magic</a:t>
            </a:r>
            <a:r>
              <a:rPr lang="en-US" sz="2400" dirty="0" smtClean="0"/>
              <a:t>”</a:t>
            </a:r>
          </a:p>
          <a:p>
            <a:r>
              <a:rPr lang="en-US" sz="2400" dirty="0" smtClean="0"/>
              <a:t>Limits exposure plane – can have large cluster of machines without web access deliver files for web download</a:t>
            </a:r>
            <a:endParaRPr lang="en-US" sz="2400" dirty="0"/>
          </a:p>
          <a:p>
            <a:endParaRPr lang="en-US" sz="2000" dirty="0" smtClean="0">
              <a:effectLst/>
            </a:endParaRPr>
          </a:p>
        </p:txBody>
      </p:sp>
    </p:spTree>
    <p:extLst>
      <p:ext uri="{BB962C8B-B14F-4D97-AF65-F5344CB8AC3E}">
        <p14:creationId xmlns:p14="http://schemas.microsoft.com/office/powerpoint/2010/main" val="2588315052"/>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
            <a:ext cx="9144000" cy="1250823"/>
          </a:xfrm>
          <a:prstGeom prst="rect">
            <a:avLst/>
          </a:prstGeom>
        </p:spPr>
      </p:pic>
      <p:sp>
        <p:nvSpPr>
          <p:cNvPr id="7" name="Content Placeholder 2"/>
          <p:cNvSpPr>
            <a:spLocks noGrp="1"/>
          </p:cNvSpPr>
          <p:nvPr>
            <p:ph idx="1"/>
          </p:nvPr>
        </p:nvSpPr>
        <p:spPr>
          <a:xfrm>
            <a:off x="184150" y="1367895"/>
            <a:ext cx="8782050" cy="5365414"/>
          </a:xfrm>
        </p:spPr>
        <p:txBody>
          <a:bodyPr>
            <a:normAutofit/>
          </a:bodyPr>
          <a:lstStyle/>
          <a:p>
            <a:pPr marL="0" indent="0">
              <a:buNone/>
            </a:pPr>
            <a:r>
              <a:rPr lang="en-US" sz="3200" b="1" dirty="0" smtClean="0"/>
              <a:t>GCS As Intermediate</a:t>
            </a:r>
            <a:endParaRPr lang="en-US" sz="3200" b="1" dirty="0"/>
          </a:p>
          <a:p>
            <a:r>
              <a:rPr lang="en-US" sz="2400" dirty="0" smtClean="0"/>
              <a:t>&gt;15 years in HPC world, used nearly every HPC data transfer utility made – most require specialized installs, root access, exotic libraries, complex certificate management, non-standard open ports, and behavior that is blocked by firewalls</a:t>
            </a:r>
          </a:p>
          <a:p>
            <a:r>
              <a:rPr lang="en-US" sz="2400" dirty="0" smtClean="0"/>
              <a:t>GCS actually exceeds transfer speed of many of these utilities and works in most environments – “drop in” HPC transfers</a:t>
            </a:r>
          </a:p>
          <a:p>
            <a:r>
              <a:rPr lang="en-US" sz="2400" dirty="0" smtClean="0"/>
              <a:t>Unlike HPC utilities – once uploaded, can download to massive number of machines in parallel, and via HTTP – geographic reflection</a:t>
            </a:r>
          </a:p>
          <a:p>
            <a:r>
              <a:rPr lang="en-US" sz="2400" dirty="0" smtClean="0"/>
              <a:t>99% of my projects have involved remote data centers not sitting on an exotic academic network – transiting commodity internet, and often have to reflect to multiple sites in parallel</a:t>
            </a:r>
            <a:endParaRPr lang="en-US" sz="2400" dirty="0"/>
          </a:p>
          <a:p>
            <a:endParaRPr lang="en-US" sz="2000" dirty="0" smtClean="0">
              <a:effectLst/>
            </a:endParaRPr>
          </a:p>
        </p:txBody>
      </p:sp>
    </p:spTree>
    <p:extLst>
      <p:ext uri="{BB962C8B-B14F-4D97-AF65-F5344CB8AC3E}">
        <p14:creationId xmlns:p14="http://schemas.microsoft.com/office/powerpoint/2010/main" val="427065635"/>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
            <a:ext cx="9144000" cy="1250823"/>
          </a:xfrm>
          <a:prstGeom prst="rect">
            <a:avLst/>
          </a:prstGeom>
        </p:spPr>
      </p:pic>
      <p:sp>
        <p:nvSpPr>
          <p:cNvPr id="7" name="Content Placeholder 2"/>
          <p:cNvSpPr>
            <a:spLocks noGrp="1"/>
          </p:cNvSpPr>
          <p:nvPr>
            <p:ph idx="1"/>
          </p:nvPr>
        </p:nvSpPr>
        <p:spPr>
          <a:xfrm>
            <a:off x="184150" y="1367895"/>
            <a:ext cx="8782050" cy="5365414"/>
          </a:xfrm>
        </p:spPr>
        <p:txBody>
          <a:bodyPr>
            <a:normAutofit fontScale="92500"/>
          </a:bodyPr>
          <a:lstStyle/>
          <a:p>
            <a:pPr marL="0" indent="0">
              <a:buNone/>
            </a:pPr>
            <a:r>
              <a:rPr lang="en-US" sz="3200" b="1" dirty="0" smtClean="0"/>
              <a:t>The Exploration Process – A Case Study</a:t>
            </a:r>
            <a:endParaRPr lang="en-US" sz="3200" b="1" dirty="0"/>
          </a:p>
          <a:p>
            <a:r>
              <a:rPr lang="en-US" sz="2400" b="1" u="sng" dirty="0" smtClean="0"/>
              <a:t>GOAL: take large fraction of all academic literature on Africa and the Middle East and codify it</a:t>
            </a:r>
          </a:p>
          <a:p>
            <a:pPr lvl="1"/>
            <a:r>
              <a:rPr lang="en-US" sz="2000" dirty="0" smtClean="0">
                <a:effectLst/>
              </a:rPr>
              <a:t>HOW?</a:t>
            </a:r>
          </a:p>
          <a:p>
            <a:r>
              <a:rPr lang="en-US" sz="2400" dirty="0" smtClean="0"/>
              <a:t>More than a year of negotiations and discussions.</a:t>
            </a:r>
          </a:p>
          <a:p>
            <a:r>
              <a:rPr lang="en-US" sz="2400" dirty="0" smtClean="0"/>
              <a:t>Need to extract citations and parse them.  100’s of tools out there.  Scan recent CS and LIS literature, press releases, discussions, blogs, </a:t>
            </a:r>
            <a:r>
              <a:rPr lang="en-US" sz="2400" dirty="0" err="1" smtClean="0"/>
              <a:t>etc</a:t>
            </a:r>
            <a:r>
              <a:rPr lang="en-US" sz="2400" dirty="0" smtClean="0"/>
              <a:t>, and ID top 20 tools and try them all.  Turns out sometimes tools work great on some content and horrible on yours.  Need one robust to historical material and most tools are designed for CS lit, not HASS lit.</a:t>
            </a:r>
          </a:p>
          <a:p>
            <a:r>
              <a:rPr lang="en-US" sz="2400" dirty="0" err="1" smtClean="0">
                <a:effectLst/>
              </a:rPr>
              <a:t>ParsCite</a:t>
            </a:r>
            <a:r>
              <a:rPr lang="en-US" sz="2400" dirty="0" smtClean="0">
                <a:effectLst/>
              </a:rPr>
              <a:t> tool works best on this material.  Requires CRF library – took half a day to install on a key machine due to library </a:t>
            </a:r>
            <a:r>
              <a:rPr lang="en-US" sz="2400" dirty="0" err="1" smtClean="0">
                <a:effectLst/>
              </a:rPr>
              <a:t>incompability</a:t>
            </a:r>
            <a:r>
              <a:rPr lang="en-US" sz="2400" dirty="0" smtClean="0">
                <a:effectLst/>
              </a:rPr>
              <a:t> between customized Linux install and CRF’s needs – installing on cloud VM on Google took just minutes because could tear VM apart without worry – it was spun up just for this task – key advantage of the cloud</a:t>
            </a:r>
          </a:p>
          <a:p>
            <a:endParaRPr lang="en-US" sz="1600" dirty="0" smtClean="0">
              <a:effectLst/>
            </a:endParaRPr>
          </a:p>
        </p:txBody>
      </p:sp>
    </p:spTree>
    <p:extLst>
      <p:ext uri="{BB962C8B-B14F-4D97-AF65-F5344CB8AC3E}">
        <p14:creationId xmlns:p14="http://schemas.microsoft.com/office/powerpoint/2010/main" val="13928368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
            <a:ext cx="9144000" cy="1250823"/>
          </a:xfrm>
          <a:prstGeom prst="rect">
            <a:avLst/>
          </a:prstGeom>
        </p:spPr>
      </p:pic>
      <p:sp>
        <p:nvSpPr>
          <p:cNvPr id="7" name="Content Placeholder 2"/>
          <p:cNvSpPr>
            <a:spLocks noGrp="1"/>
          </p:cNvSpPr>
          <p:nvPr>
            <p:ph idx="1"/>
          </p:nvPr>
        </p:nvSpPr>
        <p:spPr>
          <a:xfrm>
            <a:off x="184150" y="1367895"/>
            <a:ext cx="8782050" cy="5365414"/>
          </a:xfrm>
        </p:spPr>
        <p:txBody>
          <a:bodyPr>
            <a:normAutofit/>
          </a:bodyPr>
          <a:lstStyle/>
          <a:p>
            <a:pPr marL="0" indent="0">
              <a:buNone/>
            </a:pPr>
            <a:r>
              <a:rPr lang="en-US" sz="3200" b="1" dirty="0" smtClean="0"/>
              <a:t>The Exploration Process – A Case Study</a:t>
            </a:r>
            <a:endParaRPr lang="en-US" sz="3200" b="1" dirty="0"/>
          </a:p>
          <a:p>
            <a:r>
              <a:rPr lang="en-US" sz="2400" dirty="0" err="1" smtClean="0"/>
              <a:t>ParsCite</a:t>
            </a:r>
            <a:r>
              <a:rPr lang="en-US" sz="2400" dirty="0" smtClean="0"/>
              <a:t> generates proprietary XML format – first glance seems best to just load into an RDBMS</a:t>
            </a:r>
          </a:p>
          <a:p>
            <a:r>
              <a:rPr lang="en-US" sz="2400" dirty="0" smtClean="0">
                <a:effectLst/>
              </a:rPr>
              <a:t>BUT, </a:t>
            </a:r>
            <a:r>
              <a:rPr lang="en-US" sz="2400" dirty="0" err="1" smtClean="0">
                <a:effectLst/>
              </a:rPr>
              <a:t>ParsCite</a:t>
            </a:r>
            <a:r>
              <a:rPr lang="en-US" sz="2400" dirty="0" smtClean="0">
                <a:effectLst/>
              </a:rPr>
              <a:t> makes large number of errors that require customized scripts to fix - massive scripts with chained regular expressions, huge amount of branching and cascaded rewriting and filtering, and check code – can’t really implement in SQL – if you’re going to have to dump out of RDBMS, might as well do in parallel across cluster on disk</a:t>
            </a:r>
          </a:p>
          <a:p>
            <a:r>
              <a:rPr lang="en-US" sz="2400" dirty="0" smtClean="0"/>
              <a:t>Now, make a histogram of the names.  Requires installing several fuzzy genealogy name matching tools – requires reformatting the data to their data input needs, and then writing back translating their output</a:t>
            </a:r>
            <a:endParaRPr lang="en-US" sz="2400" dirty="0" smtClean="0">
              <a:effectLst/>
            </a:endParaRPr>
          </a:p>
          <a:p>
            <a:endParaRPr lang="en-US" sz="2400" dirty="0" smtClean="0">
              <a:effectLst/>
            </a:endParaRPr>
          </a:p>
          <a:p>
            <a:endParaRPr lang="en-US" sz="1600" dirty="0" smtClean="0">
              <a:effectLst/>
            </a:endParaRPr>
          </a:p>
        </p:txBody>
      </p:sp>
    </p:spTree>
    <p:extLst>
      <p:ext uri="{BB962C8B-B14F-4D97-AF65-F5344CB8AC3E}">
        <p14:creationId xmlns:p14="http://schemas.microsoft.com/office/powerpoint/2010/main" val="118734906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
            <a:ext cx="9144000" cy="1250823"/>
          </a:xfrm>
          <a:prstGeom prst="rect">
            <a:avLst/>
          </a:prstGeom>
        </p:spPr>
      </p:pic>
      <p:sp>
        <p:nvSpPr>
          <p:cNvPr id="7" name="Content Placeholder 2"/>
          <p:cNvSpPr>
            <a:spLocks noGrp="1"/>
          </p:cNvSpPr>
          <p:nvPr>
            <p:ph idx="1"/>
          </p:nvPr>
        </p:nvSpPr>
        <p:spPr>
          <a:xfrm>
            <a:off x="184150" y="1367895"/>
            <a:ext cx="8782050" cy="5365414"/>
          </a:xfrm>
        </p:spPr>
        <p:txBody>
          <a:bodyPr>
            <a:normAutofit/>
          </a:bodyPr>
          <a:lstStyle/>
          <a:p>
            <a:pPr marL="0" indent="0">
              <a:buNone/>
            </a:pPr>
            <a:r>
              <a:rPr lang="en-US" sz="3200" b="1" dirty="0" smtClean="0"/>
              <a:t>The Exploration Process – A Case Study</a:t>
            </a:r>
            <a:endParaRPr lang="en-US" sz="3200" b="1" dirty="0"/>
          </a:p>
          <a:p>
            <a:r>
              <a:rPr lang="en-US" sz="2400" dirty="0" smtClean="0"/>
              <a:t>Now, take the cleaned records and fuzzy-matched names and build a network diagram over time</a:t>
            </a:r>
          </a:p>
          <a:p>
            <a:r>
              <a:rPr lang="en-US" sz="2400" dirty="0" smtClean="0">
                <a:effectLst/>
              </a:rPr>
              <a:t>More than 2,200 academic journals, plus open web – citations in so many different formats, hard time to run many traditional linking algorithms, so once again have to write series of scripts, but still limits types of analyses that can be applied, so have to consider dependencies of various methods</a:t>
            </a:r>
          </a:p>
          <a:p>
            <a:r>
              <a:rPr lang="en-US" sz="2400" dirty="0" smtClean="0">
                <a:effectLst/>
              </a:rPr>
              <a:t>Then construct the network – iterative process to adjust </a:t>
            </a:r>
            <a:r>
              <a:rPr lang="en-US" sz="2400" dirty="0" err="1" smtClean="0">
                <a:effectLst/>
              </a:rPr>
              <a:t>cutpoints</a:t>
            </a:r>
            <a:r>
              <a:rPr lang="en-US" sz="2400" dirty="0" smtClean="0">
                <a:effectLst/>
              </a:rPr>
              <a:t> to generate a well-structured network</a:t>
            </a:r>
          </a:p>
          <a:p>
            <a:r>
              <a:rPr lang="en-US" sz="2400" dirty="0" smtClean="0"/>
              <a:t>Then experiment with </a:t>
            </a:r>
            <a:r>
              <a:rPr lang="en-US" sz="2400" dirty="0" err="1" smtClean="0"/>
              <a:t>Gephi</a:t>
            </a:r>
            <a:r>
              <a:rPr lang="en-US" sz="2400" dirty="0" smtClean="0"/>
              <a:t> and </a:t>
            </a:r>
            <a:r>
              <a:rPr lang="en-US" sz="2400" dirty="0" err="1" smtClean="0"/>
              <a:t>GraphViz</a:t>
            </a:r>
            <a:r>
              <a:rPr lang="en-US" sz="2400" dirty="0" smtClean="0"/>
              <a:t> to visualize – how to get small enough for </a:t>
            </a:r>
            <a:r>
              <a:rPr lang="en-US" sz="2400" dirty="0" err="1" smtClean="0"/>
              <a:t>GraphViz</a:t>
            </a:r>
            <a:r>
              <a:rPr lang="en-US" sz="2400" dirty="0" smtClean="0"/>
              <a:t>?</a:t>
            </a:r>
            <a:endParaRPr lang="en-US" sz="2400" dirty="0" smtClean="0">
              <a:effectLst/>
            </a:endParaRPr>
          </a:p>
          <a:p>
            <a:endParaRPr lang="en-US" sz="2400" dirty="0" smtClean="0">
              <a:effectLst/>
            </a:endParaRPr>
          </a:p>
          <a:p>
            <a:endParaRPr lang="en-US" sz="1600" dirty="0" smtClean="0">
              <a:effectLst/>
            </a:endParaRPr>
          </a:p>
        </p:txBody>
      </p:sp>
    </p:spTree>
    <p:extLst>
      <p:ext uri="{BB962C8B-B14F-4D97-AF65-F5344CB8AC3E}">
        <p14:creationId xmlns:p14="http://schemas.microsoft.com/office/powerpoint/2010/main" val="2293615995"/>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
            <a:ext cx="9144000" cy="1250823"/>
          </a:xfrm>
          <a:prstGeom prst="rect">
            <a:avLst/>
          </a:prstGeom>
        </p:spPr>
      </p:pic>
      <p:sp>
        <p:nvSpPr>
          <p:cNvPr id="7" name="Content Placeholder 2"/>
          <p:cNvSpPr>
            <a:spLocks noGrp="1"/>
          </p:cNvSpPr>
          <p:nvPr>
            <p:ph idx="1"/>
          </p:nvPr>
        </p:nvSpPr>
        <p:spPr>
          <a:xfrm>
            <a:off x="184150" y="1367895"/>
            <a:ext cx="8782050" cy="5365414"/>
          </a:xfrm>
        </p:spPr>
        <p:txBody>
          <a:bodyPr>
            <a:normAutofit/>
          </a:bodyPr>
          <a:lstStyle/>
          <a:p>
            <a:pPr marL="0" indent="0">
              <a:buNone/>
            </a:pPr>
            <a:r>
              <a:rPr lang="en-US" sz="3200" b="1" dirty="0" smtClean="0"/>
              <a:t>The Exploration Process – A Case Study</a:t>
            </a:r>
            <a:endParaRPr lang="en-US" sz="3200" b="1" dirty="0"/>
          </a:p>
          <a:p>
            <a:r>
              <a:rPr lang="en-US" sz="2400" dirty="0" smtClean="0"/>
              <a:t>Now, take the cleaned records and fuzzy-matched names and build a network diagram over time</a:t>
            </a:r>
          </a:p>
          <a:p>
            <a:r>
              <a:rPr lang="en-US" sz="2400" dirty="0" smtClean="0">
                <a:effectLst/>
              </a:rPr>
              <a:t>More than 2,200 academic journals, plus open web – citations in so many different formats, hard time to run many traditional linking algorithms, so once again have to write series of scripts, but still limits types of analyses that can be applied, so have to consider dependencies of various methods</a:t>
            </a:r>
          </a:p>
          <a:p>
            <a:r>
              <a:rPr lang="en-US" sz="2400" dirty="0" smtClean="0">
                <a:effectLst/>
              </a:rPr>
              <a:t>Then construct the network – iterative process to adjust </a:t>
            </a:r>
            <a:r>
              <a:rPr lang="en-US" sz="2400" dirty="0" err="1" smtClean="0">
                <a:effectLst/>
              </a:rPr>
              <a:t>cutpoints</a:t>
            </a:r>
            <a:r>
              <a:rPr lang="en-US" sz="2400" dirty="0" smtClean="0">
                <a:effectLst/>
              </a:rPr>
              <a:t> to generate a well-structured network</a:t>
            </a:r>
          </a:p>
          <a:p>
            <a:r>
              <a:rPr lang="en-US" sz="2400" dirty="0" smtClean="0"/>
              <a:t>Then experiment with </a:t>
            </a:r>
            <a:r>
              <a:rPr lang="en-US" sz="2400" dirty="0" err="1" smtClean="0"/>
              <a:t>Gephi</a:t>
            </a:r>
            <a:r>
              <a:rPr lang="en-US" sz="2400" dirty="0" smtClean="0"/>
              <a:t> and </a:t>
            </a:r>
            <a:r>
              <a:rPr lang="en-US" sz="2400" dirty="0" err="1" smtClean="0"/>
              <a:t>GraphViz</a:t>
            </a:r>
            <a:r>
              <a:rPr lang="en-US" sz="2400" dirty="0" smtClean="0"/>
              <a:t> to visualize – how to get small enough for </a:t>
            </a:r>
            <a:r>
              <a:rPr lang="en-US" sz="2400" dirty="0" err="1" smtClean="0"/>
              <a:t>GraphViz</a:t>
            </a:r>
            <a:r>
              <a:rPr lang="en-US" sz="2400" dirty="0" smtClean="0"/>
              <a:t>?</a:t>
            </a:r>
            <a:endParaRPr lang="en-US" sz="2400" dirty="0" smtClean="0">
              <a:effectLst/>
            </a:endParaRPr>
          </a:p>
          <a:p>
            <a:endParaRPr lang="en-US" sz="2400" dirty="0" smtClean="0">
              <a:effectLst/>
            </a:endParaRPr>
          </a:p>
          <a:p>
            <a:endParaRPr lang="en-US" sz="1600" dirty="0" smtClean="0">
              <a:effectLst/>
            </a:endParaRPr>
          </a:p>
        </p:txBody>
      </p:sp>
    </p:spTree>
    <p:extLst>
      <p:ext uri="{BB962C8B-B14F-4D97-AF65-F5344CB8AC3E}">
        <p14:creationId xmlns:p14="http://schemas.microsoft.com/office/powerpoint/2010/main" val="142761714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
            <a:ext cx="9144000" cy="1250823"/>
          </a:xfrm>
          <a:prstGeom prst="rect">
            <a:avLst/>
          </a:prstGeom>
        </p:spPr>
      </p:pic>
      <p:sp>
        <p:nvSpPr>
          <p:cNvPr id="7" name="Content Placeholder 2"/>
          <p:cNvSpPr>
            <a:spLocks noGrp="1"/>
          </p:cNvSpPr>
          <p:nvPr>
            <p:ph idx="1"/>
          </p:nvPr>
        </p:nvSpPr>
        <p:spPr>
          <a:xfrm>
            <a:off x="184150" y="1367895"/>
            <a:ext cx="8782050" cy="5365414"/>
          </a:xfrm>
        </p:spPr>
        <p:txBody>
          <a:bodyPr>
            <a:normAutofit fontScale="92500" lnSpcReduction="10000"/>
          </a:bodyPr>
          <a:lstStyle/>
          <a:p>
            <a:pPr marL="0" indent="0">
              <a:buNone/>
            </a:pPr>
            <a:r>
              <a:rPr lang="en-US" sz="3200" b="1" dirty="0" smtClean="0"/>
              <a:t>The Exploration Process – A Case Study</a:t>
            </a:r>
            <a:endParaRPr lang="en-US" sz="3200" b="1" dirty="0"/>
          </a:p>
          <a:p>
            <a:r>
              <a:rPr lang="en-US" sz="2400" dirty="0" smtClean="0"/>
              <a:t>Now, output to </a:t>
            </a:r>
            <a:r>
              <a:rPr lang="en-US" sz="2400" dirty="0" err="1" smtClean="0"/>
              <a:t>GraphViz</a:t>
            </a:r>
            <a:r>
              <a:rPr lang="en-US" sz="2400" dirty="0" smtClean="0"/>
              <a:t> .DOT format, </a:t>
            </a:r>
            <a:r>
              <a:rPr lang="en-US" sz="2400" dirty="0" err="1" smtClean="0"/>
              <a:t>Gephi</a:t>
            </a:r>
            <a:r>
              <a:rPr lang="en-US" sz="2400" dirty="0" smtClean="0"/>
              <a:t> .GEXF format, </a:t>
            </a:r>
            <a:r>
              <a:rPr lang="en-US" sz="2400" dirty="0" err="1" smtClean="0"/>
              <a:t>Pajek</a:t>
            </a:r>
            <a:r>
              <a:rPr lang="en-US" sz="2400" dirty="0" smtClean="0"/>
              <a:t> .NET format, and .CSV format (need four different formats for set of tools)</a:t>
            </a:r>
          </a:p>
          <a:p>
            <a:r>
              <a:rPr lang="en-US" sz="2400" dirty="0" err="1" smtClean="0"/>
              <a:t>GraphViz</a:t>
            </a:r>
            <a:r>
              <a:rPr lang="en-US" sz="2400" dirty="0" smtClean="0"/>
              <a:t> – pushed to close to a billion edges and it generates reasonable results, minimal memory needs – serial code, but FAST</a:t>
            </a:r>
          </a:p>
          <a:p>
            <a:r>
              <a:rPr lang="en-US" sz="2400" dirty="0" err="1" smtClean="0">
                <a:effectLst/>
              </a:rPr>
              <a:t>Gephi</a:t>
            </a:r>
            <a:r>
              <a:rPr lang="en-US" sz="2400" dirty="0" smtClean="0">
                <a:effectLst/>
              </a:rPr>
              <a:t> – struggles past &gt;100K edges</a:t>
            </a:r>
          </a:p>
          <a:p>
            <a:r>
              <a:rPr lang="en-US" sz="2400" dirty="0" err="1" smtClean="0"/>
              <a:t>Gephi’s</a:t>
            </a:r>
            <a:r>
              <a:rPr lang="en-US" sz="2400" dirty="0" smtClean="0"/>
              <a:t> Force Atlas 2 layout engine the best for teasing structure from real-world graphs</a:t>
            </a:r>
          </a:p>
          <a:p>
            <a:r>
              <a:rPr lang="en-US" sz="2400" dirty="0" smtClean="0"/>
              <a:t>Modularity finding – but there are so many implementations that each yield different results!  </a:t>
            </a:r>
          </a:p>
          <a:p>
            <a:r>
              <a:rPr lang="en-US" sz="2400" dirty="0" smtClean="0"/>
              <a:t>Many network techniques random – different results each time – need human in the loop to evaluate to find “useful” output</a:t>
            </a:r>
          </a:p>
          <a:p>
            <a:r>
              <a:rPr lang="en-US" sz="2400" dirty="0" smtClean="0">
                <a:effectLst/>
              </a:rPr>
              <a:t>Write more custom scripts to filter data using complex logic, pattern matching, and calculations to tease more complex structure out of network in iterative fashion</a:t>
            </a:r>
          </a:p>
          <a:p>
            <a:endParaRPr lang="en-US" sz="2400" dirty="0" smtClean="0">
              <a:effectLst/>
            </a:endParaRPr>
          </a:p>
          <a:p>
            <a:endParaRPr lang="en-US" sz="1600" dirty="0" smtClean="0">
              <a:effectLst/>
            </a:endParaRPr>
          </a:p>
        </p:txBody>
      </p:sp>
    </p:spTree>
    <p:extLst>
      <p:ext uri="{BB962C8B-B14F-4D97-AF65-F5344CB8AC3E}">
        <p14:creationId xmlns:p14="http://schemas.microsoft.com/office/powerpoint/2010/main" val="15396566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52" name="Picture 4" descr="http://4.bp.blogspot.com/-qRE8YzZxcbg/TaTmbr3zSkI/AAAAAAAAAB8/rQMxgvC3ZdM/s1600/facebook%252Bnetwork%252Bmap.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 y="1257300"/>
            <a:ext cx="9137627" cy="5314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960061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
            <a:ext cx="9144000" cy="1250823"/>
          </a:xfrm>
          <a:prstGeom prst="rect">
            <a:avLst/>
          </a:prstGeom>
        </p:spPr>
      </p:pic>
      <p:sp>
        <p:nvSpPr>
          <p:cNvPr id="7" name="Content Placeholder 2"/>
          <p:cNvSpPr>
            <a:spLocks noGrp="1"/>
          </p:cNvSpPr>
          <p:nvPr>
            <p:ph idx="1"/>
          </p:nvPr>
        </p:nvSpPr>
        <p:spPr>
          <a:xfrm>
            <a:off x="184150" y="1367895"/>
            <a:ext cx="8782050" cy="5365414"/>
          </a:xfrm>
        </p:spPr>
        <p:txBody>
          <a:bodyPr>
            <a:normAutofit/>
          </a:bodyPr>
          <a:lstStyle/>
          <a:p>
            <a:pPr marL="0" indent="0">
              <a:buNone/>
            </a:pPr>
            <a:r>
              <a:rPr lang="en-US" sz="3200" b="1" dirty="0" smtClean="0"/>
              <a:t>The Exploration Process – A Case Study</a:t>
            </a:r>
            <a:endParaRPr lang="en-US" sz="3200" b="1" dirty="0"/>
          </a:p>
          <a:p>
            <a:r>
              <a:rPr lang="en-US" sz="2400" dirty="0" smtClean="0"/>
              <a:t>Now, repeat entire process for mapping.  </a:t>
            </a:r>
          </a:p>
          <a:p>
            <a:r>
              <a:rPr lang="en-US" sz="2400" dirty="0" smtClean="0">
                <a:effectLst/>
              </a:rPr>
              <a:t>Now, perform geographic mapping of citations.  Now do tonal geographic mapping of thematic citations.  </a:t>
            </a:r>
            <a:r>
              <a:rPr lang="en-US" sz="2400" dirty="0" smtClean="0"/>
              <a:t>Keep mixing and merging data.</a:t>
            </a:r>
          </a:p>
          <a:p>
            <a:r>
              <a:rPr lang="en-US" sz="2400" dirty="0" smtClean="0">
                <a:effectLst/>
              </a:rPr>
              <a:t>So much time is spent moving data around and writing scripts to do recasting or filtering of data.</a:t>
            </a:r>
          </a:p>
          <a:p>
            <a:endParaRPr lang="en-US" sz="2400" dirty="0" smtClean="0">
              <a:effectLst/>
            </a:endParaRPr>
          </a:p>
          <a:p>
            <a:endParaRPr lang="en-US" sz="1600" dirty="0" smtClean="0">
              <a:effectLst/>
            </a:endParaRPr>
          </a:p>
        </p:txBody>
      </p:sp>
    </p:spTree>
    <p:extLst>
      <p:ext uri="{BB962C8B-B14F-4D97-AF65-F5344CB8AC3E}">
        <p14:creationId xmlns:p14="http://schemas.microsoft.com/office/powerpoint/2010/main" val="210042888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
            <a:ext cx="9144000" cy="1250823"/>
          </a:xfrm>
          <a:prstGeom prst="rect">
            <a:avLst/>
          </a:prstGeom>
        </p:spPr>
      </p:pic>
      <p:sp>
        <p:nvSpPr>
          <p:cNvPr id="7" name="Content Placeholder 2"/>
          <p:cNvSpPr>
            <a:spLocks noGrp="1"/>
          </p:cNvSpPr>
          <p:nvPr>
            <p:ph idx="1"/>
          </p:nvPr>
        </p:nvSpPr>
        <p:spPr>
          <a:xfrm>
            <a:off x="184150" y="1367895"/>
            <a:ext cx="8782050" cy="5365414"/>
          </a:xfrm>
        </p:spPr>
        <p:txBody>
          <a:bodyPr>
            <a:normAutofit/>
          </a:bodyPr>
          <a:lstStyle/>
          <a:p>
            <a:pPr marL="0" indent="0">
              <a:buNone/>
            </a:pPr>
            <a:r>
              <a:rPr lang="en-US" sz="3200" b="1" dirty="0" smtClean="0"/>
              <a:t>The Exploration Process – A Case Study</a:t>
            </a:r>
            <a:endParaRPr lang="en-US" sz="3200" b="1" dirty="0"/>
          </a:p>
          <a:p>
            <a:r>
              <a:rPr lang="en-US" sz="2400" dirty="0" smtClean="0"/>
              <a:t>SGI UV2 – 64TB / 4,000 cores in single system image (one machine running one copy of Linux, not a cluster)</a:t>
            </a:r>
          </a:p>
          <a:p>
            <a:r>
              <a:rPr lang="en-US" sz="2400" dirty="0" smtClean="0">
                <a:effectLst/>
              </a:rPr>
              <a:t>RAM disk – buffer cache – 100x faster than </a:t>
            </a:r>
            <a:r>
              <a:rPr lang="en-US" sz="2400" dirty="0" err="1" smtClean="0">
                <a:effectLst/>
              </a:rPr>
              <a:t>FusionIO</a:t>
            </a:r>
            <a:r>
              <a:rPr lang="en-US" sz="2400" dirty="0" smtClean="0">
                <a:effectLst/>
              </a:rPr>
              <a:t>, 1000x faster than SSD</a:t>
            </a:r>
          </a:p>
          <a:p>
            <a:r>
              <a:rPr lang="en-US" sz="2400" dirty="0" smtClean="0"/>
              <a:t>Rapid interactive exploration, all data and compute stays in one place</a:t>
            </a:r>
          </a:p>
          <a:p>
            <a:r>
              <a:rPr lang="en-US" sz="2400" dirty="0" smtClean="0">
                <a:effectLst/>
              </a:rPr>
              <a:t>Network analysis often can’t be </a:t>
            </a:r>
            <a:r>
              <a:rPr lang="en-US" sz="2400" dirty="0" err="1" smtClean="0">
                <a:effectLst/>
              </a:rPr>
              <a:t>sharded</a:t>
            </a:r>
            <a:r>
              <a:rPr lang="en-US" sz="2400" dirty="0" smtClean="0">
                <a:effectLst/>
              </a:rPr>
              <a:t> across a cluster – missing edges fundamentally alters structure of network</a:t>
            </a:r>
          </a:p>
          <a:p>
            <a:r>
              <a:rPr lang="en-US" sz="2400" dirty="0" smtClean="0">
                <a:effectLst/>
              </a:rPr>
              <a:t>Reach cost where its faster to compute the network on-the-fly than to store – 2.4PB network – can’t store that on disk, rebuild in a 3D moving window across </a:t>
            </a:r>
            <a:r>
              <a:rPr lang="en-US" sz="2400" smtClean="0">
                <a:effectLst/>
              </a:rPr>
              <a:t>the network to look for patterns</a:t>
            </a:r>
            <a:endParaRPr lang="en-US" sz="2400" dirty="0" smtClean="0">
              <a:effectLst/>
            </a:endParaRPr>
          </a:p>
          <a:p>
            <a:endParaRPr lang="en-US" sz="1600" dirty="0" smtClean="0">
              <a:effectLst/>
            </a:endParaRPr>
          </a:p>
        </p:txBody>
      </p:sp>
    </p:spTree>
    <p:extLst>
      <p:ext uri="{BB962C8B-B14F-4D97-AF65-F5344CB8AC3E}">
        <p14:creationId xmlns:p14="http://schemas.microsoft.com/office/powerpoint/2010/main" val="297633309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Thank you!</a:t>
            </a:r>
            <a:endParaRPr lang="en-US" dirty="0"/>
          </a:p>
        </p:txBody>
      </p:sp>
      <p:pic>
        <p:nvPicPr>
          <p:cNvPr id="4" name="Picture 2" descr="http://kalevleetaru.com/images/cabookcover.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43600" y="1524000"/>
            <a:ext cx="1987296" cy="3015850"/>
          </a:xfrm>
          <a:prstGeom prst="rect">
            <a:avLst/>
          </a:prstGeom>
          <a:noFill/>
          <a:extLst>
            <a:ext uri="{909E8E84-426E-40DD-AFC4-6F175D3DCCD1}">
              <a14:hiddenFill xmlns:a14="http://schemas.microsoft.com/office/drawing/2010/main">
                <a:solidFill>
                  <a:srgbClr val="FFFFFF"/>
                </a:solidFill>
              </a14:hiddenFill>
            </a:ext>
          </a:extLst>
        </p:spPr>
      </p:pic>
      <p:sp>
        <p:nvSpPr>
          <p:cNvPr id="5" name="Subtitle 2"/>
          <p:cNvSpPr txBox="1">
            <a:spLocks/>
          </p:cNvSpPr>
          <p:nvPr/>
        </p:nvSpPr>
        <p:spPr>
          <a:xfrm>
            <a:off x="1066800" y="1666461"/>
            <a:ext cx="5029200" cy="2971800"/>
          </a:xfrm>
          <a:prstGeom prst="rect">
            <a:avLst/>
          </a:prstGeom>
        </p:spPr>
        <p:txBody>
          <a:bodyPr vert="horz" lIns="0" tIns="45720" rIns="0" bIns="45720" rtlCol="0">
            <a:normAutofit/>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tx1"/>
                </a:solidFill>
                <a:latin typeface="+mn-lt"/>
                <a:ea typeface="+mn-ea"/>
                <a:cs typeface="+mn-cs"/>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tx1"/>
                </a:solidFill>
                <a:latin typeface="+mn-lt"/>
                <a:ea typeface="+mn-ea"/>
                <a:cs typeface="+mn-cs"/>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tx1"/>
                </a:solidFill>
                <a:latin typeface="+mn-lt"/>
                <a:ea typeface="+mn-ea"/>
                <a:cs typeface="+mn-cs"/>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pPr>
              <a:buClr>
                <a:srgbClr val="86CE24"/>
              </a:buClr>
            </a:pPr>
            <a:r>
              <a:rPr lang="en-US" dirty="0" smtClean="0">
                <a:solidFill>
                  <a:srgbClr val="FFFFFF"/>
                </a:solidFill>
              </a:rPr>
              <a:t>Kalev H. Leetaru</a:t>
            </a:r>
          </a:p>
          <a:p>
            <a:pPr>
              <a:buClr>
                <a:srgbClr val="86CE24"/>
              </a:buClr>
            </a:pPr>
            <a:r>
              <a:rPr lang="en-US" dirty="0" smtClean="0">
                <a:solidFill>
                  <a:srgbClr val="FFFFFF"/>
                </a:solidFill>
              </a:rPr>
              <a:t>Yahoo! Fellow in Residence</a:t>
            </a:r>
          </a:p>
          <a:p>
            <a:pPr>
              <a:buClr>
                <a:srgbClr val="86CE24"/>
              </a:buClr>
            </a:pPr>
            <a:r>
              <a:rPr lang="en-US" dirty="0" smtClean="0">
                <a:solidFill>
                  <a:srgbClr val="FFFFFF"/>
                </a:solidFill>
              </a:rPr>
              <a:t>Georgetown University</a:t>
            </a:r>
          </a:p>
          <a:p>
            <a:pPr>
              <a:buClr>
                <a:srgbClr val="86CE24"/>
              </a:buClr>
            </a:pPr>
            <a:endParaRPr lang="en-US" dirty="0" smtClean="0">
              <a:solidFill>
                <a:srgbClr val="FFFFFF"/>
              </a:solidFill>
            </a:endParaRPr>
          </a:p>
          <a:p>
            <a:pPr>
              <a:buClr>
                <a:srgbClr val="86CE24"/>
              </a:buClr>
            </a:pPr>
            <a:r>
              <a:rPr lang="en-US" dirty="0" smtClean="0">
                <a:solidFill>
                  <a:srgbClr val="FFFFFF"/>
                </a:solidFill>
                <a:hlinkClick r:id="rId3"/>
              </a:rPr>
              <a:t>Kalev.leetaru5@gmail.com</a:t>
            </a:r>
            <a:endParaRPr lang="en-US" dirty="0" smtClean="0">
              <a:solidFill>
                <a:srgbClr val="FFFFFF"/>
              </a:solidFill>
            </a:endParaRPr>
          </a:p>
          <a:p>
            <a:pPr>
              <a:buClr>
                <a:srgbClr val="86CE24"/>
              </a:buClr>
            </a:pPr>
            <a:r>
              <a:rPr lang="en-US" dirty="0" smtClean="0">
                <a:solidFill>
                  <a:srgbClr val="FFFFFF"/>
                </a:solidFill>
                <a:hlinkClick r:id="rId4"/>
              </a:rPr>
              <a:t>http://www.kalevleetaru.com</a:t>
            </a:r>
            <a:endParaRPr lang="en-US" dirty="0" smtClean="0">
              <a:solidFill>
                <a:srgbClr val="FFFFFF"/>
              </a:solidFill>
            </a:endParaRPr>
          </a:p>
          <a:p>
            <a:pPr>
              <a:buClr>
                <a:srgbClr val="86CE24"/>
              </a:buClr>
            </a:pPr>
            <a:r>
              <a:rPr lang="en-US" dirty="0" smtClean="0">
                <a:solidFill>
                  <a:srgbClr val="FFFFFF"/>
                </a:solidFill>
                <a:hlinkClick r:id="rId5"/>
              </a:rPr>
              <a:t>http://gdeltproject.org</a:t>
            </a:r>
            <a:r>
              <a:rPr lang="en-US" dirty="0" smtClean="0">
                <a:solidFill>
                  <a:srgbClr val="FFFFFF"/>
                </a:solidFill>
              </a:rPr>
              <a:t>  </a:t>
            </a:r>
            <a:endParaRPr lang="en-US" dirty="0">
              <a:solidFill>
                <a:srgbClr val="FFFFFF"/>
              </a:solidFill>
            </a:endParaRPr>
          </a:p>
        </p:txBody>
      </p:sp>
    </p:spTree>
    <p:extLst>
      <p:ext uri="{BB962C8B-B14F-4D97-AF65-F5344CB8AC3E}">
        <p14:creationId xmlns:p14="http://schemas.microsoft.com/office/powerpoint/2010/main" val="3732070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creen Shot 2013-12-17 at 11.53.2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51104"/>
            <a:ext cx="9144000" cy="5638800"/>
          </a:xfrm>
          <a:prstGeom prst="rect">
            <a:avLst/>
          </a:prstGeom>
        </p:spPr>
      </p:pic>
    </p:spTree>
    <p:extLst>
      <p:ext uri="{BB962C8B-B14F-4D97-AF65-F5344CB8AC3E}">
        <p14:creationId xmlns:p14="http://schemas.microsoft.com/office/powerpoint/2010/main" val="2672508197"/>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52400" y="1066803"/>
            <a:ext cx="8610600" cy="6740307"/>
          </a:xfrm>
          <a:prstGeom prst="rect">
            <a:avLst/>
          </a:prstGeom>
        </p:spPr>
        <p:txBody>
          <a:bodyPr wrap="square">
            <a:spAutoFit/>
          </a:bodyPr>
          <a:lstStyle/>
          <a:p>
            <a:pPr marL="457200" indent="-457200">
              <a:buFont typeface="Arial" pitchFamily="34" charset="0"/>
              <a:buChar char="•"/>
            </a:pPr>
            <a:r>
              <a:rPr lang="en-US" sz="3000" dirty="0" smtClean="0"/>
              <a:t>1/3 global population online</a:t>
            </a:r>
          </a:p>
          <a:p>
            <a:pPr marL="457200" indent="-457200">
              <a:buFont typeface="Arial" pitchFamily="34" charset="0"/>
              <a:buChar char="•"/>
            </a:pPr>
            <a:endParaRPr lang="en-US" sz="3000" dirty="0"/>
          </a:p>
          <a:p>
            <a:pPr marL="457200" indent="-457200">
              <a:buFont typeface="Arial" pitchFamily="34" charset="0"/>
              <a:buChar char="•"/>
            </a:pPr>
            <a:r>
              <a:rPr lang="en-US" sz="3000" dirty="0" smtClean="0"/>
              <a:t>As many cell phones as people on earth</a:t>
            </a:r>
          </a:p>
          <a:p>
            <a:pPr marL="457200" indent="-457200">
              <a:buFont typeface="Arial" pitchFamily="34" charset="0"/>
              <a:buChar char="•"/>
            </a:pPr>
            <a:endParaRPr lang="en-US" sz="3000" dirty="0"/>
          </a:p>
          <a:p>
            <a:pPr marL="457200" indent="-457200">
              <a:buFont typeface="Arial" pitchFamily="34" charset="0"/>
              <a:buChar char="•"/>
            </a:pPr>
            <a:r>
              <a:rPr lang="en-US" sz="3200" dirty="0" smtClean="0"/>
              <a:t>Facebook alone has:</a:t>
            </a:r>
          </a:p>
          <a:p>
            <a:pPr marL="457200" indent="-457200">
              <a:buFont typeface="Arial" pitchFamily="34" charset="0"/>
              <a:buChar char="•"/>
            </a:pPr>
            <a:endParaRPr lang="en-US" sz="3200" dirty="0" smtClean="0"/>
          </a:p>
          <a:p>
            <a:pPr marL="914400" lvl="1" indent="-457200">
              <a:buFont typeface="Arial" pitchFamily="34" charset="0"/>
              <a:buChar char="•"/>
            </a:pPr>
            <a:r>
              <a:rPr lang="en-US" sz="3200" dirty="0" smtClean="0"/>
              <a:t>240 </a:t>
            </a:r>
            <a:r>
              <a:rPr lang="en-US" sz="3200" dirty="0"/>
              <a:t>billion photographs (35% of all online </a:t>
            </a:r>
            <a:r>
              <a:rPr lang="en-US" sz="3200" dirty="0" smtClean="0"/>
              <a:t>photos)</a:t>
            </a:r>
          </a:p>
          <a:p>
            <a:pPr marL="914400" lvl="1" indent="-457200">
              <a:buFont typeface="Arial" pitchFamily="34" charset="0"/>
              <a:buChar char="•"/>
            </a:pPr>
            <a:endParaRPr lang="en-US" sz="3200" dirty="0" smtClean="0"/>
          </a:p>
          <a:p>
            <a:pPr marL="914400" lvl="1" indent="-457200">
              <a:buFont typeface="Arial" pitchFamily="34" charset="0"/>
              <a:buChar char="•"/>
            </a:pPr>
            <a:r>
              <a:rPr lang="en-US" sz="3200" dirty="0" smtClean="0"/>
              <a:t>1 </a:t>
            </a:r>
            <a:r>
              <a:rPr lang="en-US" sz="3200" dirty="0"/>
              <a:t>billion members with 1 trillion connections</a:t>
            </a:r>
          </a:p>
          <a:p>
            <a:pPr marL="457200" indent="-457200">
              <a:buFont typeface="Arial" pitchFamily="34" charset="0"/>
              <a:buChar char="•"/>
            </a:pPr>
            <a:endParaRPr lang="en-US" sz="3000" dirty="0" smtClean="0"/>
          </a:p>
          <a:p>
            <a:pPr marL="457200" indent="-457200">
              <a:buFont typeface="Arial" pitchFamily="34" charset="0"/>
              <a:buChar char="•"/>
            </a:pPr>
            <a:endParaRPr lang="en-US" sz="3000" dirty="0" smtClean="0"/>
          </a:p>
          <a:p>
            <a:pPr marL="457200" indent="-457200">
              <a:buFont typeface="Arial" pitchFamily="34" charset="0"/>
              <a:buChar char="•"/>
            </a:pPr>
            <a:endParaRPr lang="en-US" sz="3000" dirty="0"/>
          </a:p>
          <a:p>
            <a:pPr marL="914400" lvl="1" indent="-457200">
              <a:buFont typeface="Arial" pitchFamily="34" charset="0"/>
              <a:buChar char="•"/>
            </a:pPr>
            <a:endParaRPr lang="en-US" sz="3000" dirty="0"/>
          </a:p>
        </p:txBody>
      </p:sp>
      <p:sp>
        <p:nvSpPr>
          <p:cNvPr id="3" name="Rectangle 2"/>
          <p:cNvSpPr/>
          <p:nvPr/>
        </p:nvSpPr>
        <p:spPr>
          <a:xfrm>
            <a:off x="1404796" y="152400"/>
            <a:ext cx="6324600" cy="553998"/>
          </a:xfrm>
          <a:prstGeom prst="rect">
            <a:avLst/>
          </a:prstGeom>
        </p:spPr>
        <p:txBody>
          <a:bodyPr wrap="square">
            <a:spAutoFit/>
          </a:bodyPr>
          <a:lstStyle/>
          <a:p>
            <a:pPr algn="ctr"/>
            <a:r>
              <a:rPr lang="en-US" sz="3000" dirty="0" smtClean="0"/>
              <a:t>Our Digital World</a:t>
            </a:r>
            <a:endParaRPr lang="en-US" sz="3000" dirty="0"/>
          </a:p>
        </p:txBody>
      </p:sp>
    </p:spTree>
    <p:extLst>
      <p:ext uri="{BB962C8B-B14F-4D97-AF65-F5344CB8AC3E}">
        <p14:creationId xmlns:p14="http://schemas.microsoft.com/office/powerpoint/2010/main" val="230047931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Urban Pop">
  <a:themeElements>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fontScheme name="Urban Pop">
      <a:maj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Urban Pop">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2700" cap="flat" cmpd="sng" algn="ctr">
          <a:solidFill>
            <a:schemeClr val="phClr"/>
          </a:solidFill>
          <a:prstDash val="solid"/>
        </a:ln>
        <a:ln w="15875"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phClr">
                <a:shade val="30000"/>
              </a:schemeClr>
            </a:contourClr>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6520</TotalTime>
  <Words>5509</Words>
  <Application>Microsoft Office PowerPoint</Application>
  <PresentationFormat>On-screen Show (4:3)</PresentationFormat>
  <Paragraphs>340</Paragraphs>
  <Slides>72</Slides>
  <Notes>11</Notes>
  <HiddenSlides>0</HiddenSlides>
  <MMClips>0</MMClips>
  <ScaleCrop>false</ScaleCrop>
  <HeadingPairs>
    <vt:vector size="4" baseType="variant">
      <vt:variant>
        <vt:lpstr>Theme</vt:lpstr>
      </vt:variant>
      <vt:variant>
        <vt:i4>3</vt:i4>
      </vt:variant>
      <vt:variant>
        <vt:lpstr>Slide Titles</vt:lpstr>
      </vt:variant>
      <vt:variant>
        <vt:i4>72</vt:i4>
      </vt:variant>
    </vt:vector>
  </HeadingPairs>
  <TitlesOfParts>
    <vt:vector size="75" baseType="lpstr">
      <vt:lpstr>Office Theme</vt:lpstr>
      <vt:lpstr>Urban Pop</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Half a Millennium of Imagery</vt:lpstr>
      <vt:lpstr>Half a Millennium of Imagery</vt:lpstr>
      <vt:lpstr>Half a Millennium of Imagery</vt:lpstr>
      <vt:lpstr>Half a Millennium of Imagery</vt:lpstr>
      <vt:lpstr>PowerPoint Presentation</vt:lpstr>
      <vt:lpstr>The Telephone</vt:lpstr>
      <vt:lpstr>Technical readout</vt:lpstr>
      <vt:lpstr>Technical readout</vt:lpstr>
      <vt:lpstr>HALF A MILLION HOURS OF TELEVISION</vt:lpstr>
      <vt:lpstr>Internet Archive Television News Archive</vt:lpstr>
      <vt:lpstr>GEOCODING TELEVISION NEWS</vt:lpstr>
      <vt:lpstr>PowerPoint Presentation</vt:lpstr>
      <vt:lpstr>Technical readout</vt:lpstr>
      <vt:lpstr>Technical readout</vt:lpstr>
      <vt:lpstr>GEOGRAPHY OF TWITTER</vt:lpstr>
      <vt:lpstr>GEOGRAPHY OF TWITTER</vt:lpstr>
      <vt:lpstr>PowerPoint Presentation</vt:lpstr>
      <vt:lpstr>PowerPoint Presentation</vt:lpstr>
      <vt:lpstr>Technical readout</vt:lpstr>
      <vt:lpstr>SYFY CHANNEL’S #oppworlds THE FUTURE OF TELEVISION</vt:lpstr>
      <vt:lpstr>Syfy #oppworlds</vt:lpstr>
      <vt:lpstr>Syfy #oppworlds</vt:lpstr>
      <vt:lpstr>Syfy #oppworlds</vt:lpstr>
      <vt:lpstr>PowerPoint Presentation</vt:lpstr>
      <vt:lpstr>PowerPoint Presentation</vt:lpstr>
      <vt:lpstr>A Global Societal-Scale  Real-time Dashboard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Fenton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Erin Hart</dc:creator>
  <cp:lastModifiedBy>Kalev Leetaru</cp:lastModifiedBy>
  <cp:revision>30</cp:revision>
  <cp:lastPrinted>2014-02-26T05:14:14Z</cp:lastPrinted>
  <dcterms:created xsi:type="dcterms:W3CDTF">2014-01-10T16:14:57Z</dcterms:created>
  <dcterms:modified xsi:type="dcterms:W3CDTF">2014-04-24T15:40:31Z</dcterms:modified>
</cp:coreProperties>
</file>